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736" r:id="rId2"/>
    <p:sldId id="749" r:id="rId3"/>
    <p:sldId id="750" r:id="rId4"/>
    <p:sldId id="767" r:id="rId5"/>
    <p:sldId id="784" r:id="rId6"/>
    <p:sldId id="751" r:id="rId7"/>
    <p:sldId id="768" r:id="rId8"/>
    <p:sldId id="769" r:id="rId9"/>
    <p:sldId id="770" r:id="rId10"/>
    <p:sldId id="771" r:id="rId11"/>
    <p:sldId id="772" r:id="rId12"/>
    <p:sldId id="773" r:id="rId13"/>
    <p:sldId id="774" r:id="rId14"/>
    <p:sldId id="775" r:id="rId15"/>
    <p:sldId id="785" r:id="rId16"/>
    <p:sldId id="776" r:id="rId17"/>
    <p:sldId id="777" r:id="rId18"/>
    <p:sldId id="778" r:id="rId19"/>
    <p:sldId id="779" r:id="rId20"/>
    <p:sldId id="780" r:id="rId21"/>
    <p:sldId id="781" r:id="rId22"/>
    <p:sldId id="782" r:id="rId23"/>
    <p:sldId id="752" r:id="rId24"/>
    <p:sldId id="786" r:id="rId25"/>
    <p:sldId id="788" r:id="rId26"/>
    <p:sldId id="789" r:id="rId27"/>
    <p:sldId id="790" r:id="rId28"/>
    <p:sldId id="791" r:id="rId29"/>
    <p:sldId id="792" r:id="rId30"/>
    <p:sldId id="793" r:id="rId31"/>
    <p:sldId id="794" r:id="rId32"/>
    <p:sldId id="795" r:id="rId33"/>
    <p:sldId id="753" r:id="rId34"/>
    <p:sldId id="796" r:id="rId35"/>
    <p:sldId id="754" r:id="rId36"/>
  </p:sldIdLst>
  <p:sldSz cx="24384000" cy="13716000"/>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Lst>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739"/>
    <a:srgbClr val="235B8E"/>
    <a:srgbClr val="39A0EC"/>
    <a:srgbClr val="56CDFF"/>
    <a:srgbClr val="86A7FF"/>
    <a:srgbClr val="6AF5FF"/>
    <a:srgbClr val="22D4B6"/>
    <a:srgbClr val="666666"/>
    <a:srgbClr val="B31F23"/>
    <a:srgbClr val="D61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315" autoAdjust="0"/>
    <p:restoredTop sz="95084" autoAdjust="0"/>
  </p:normalViewPr>
  <p:slideViewPr>
    <p:cSldViewPr snapToGrid="0">
      <p:cViewPr varScale="1">
        <p:scale>
          <a:sx n="38" d="100"/>
          <a:sy n="38" d="100"/>
        </p:scale>
        <p:origin x="86" y="298"/>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723538" y="1681316"/>
            <a:ext cx="18936927" cy="5751871"/>
          </a:xfrm>
          <a:custGeom>
            <a:avLst/>
            <a:gdLst>
              <a:gd name="connsiteX0" fmla="*/ 1998430 w 18936927"/>
              <a:gd name="connsiteY0" fmla="*/ 0 h 5751871"/>
              <a:gd name="connsiteX1" fmla="*/ 18936927 w 18936927"/>
              <a:gd name="connsiteY1" fmla="*/ 0 h 5751871"/>
              <a:gd name="connsiteX2" fmla="*/ 16938499 w 18936927"/>
              <a:gd name="connsiteY2" fmla="*/ 5751871 h 5751871"/>
              <a:gd name="connsiteX3" fmla="*/ 0 w 18936927"/>
              <a:gd name="connsiteY3" fmla="*/ 5751871 h 5751871"/>
            </a:gdLst>
            <a:ahLst/>
            <a:cxnLst>
              <a:cxn ang="0">
                <a:pos x="connsiteX0" y="connsiteY0"/>
              </a:cxn>
              <a:cxn ang="0">
                <a:pos x="connsiteX1" y="connsiteY1"/>
              </a:cxn>
              <a:cxn ang="0">
                <a:pos x="connsiteX2" y="connsiteY2"/>
              </a:cxn>
              <a:cxn ang="0">
                <a:pos x="connsiteX3" y="connsiteY3"/>
              </a:cxn>
            </a:cxnLst>
            <a:rect l="l" t="t" r="r" b="b"/>
            <a:pathLst>
              <a:path w="18936927" h="5751871">
                <a:moveTo>
                  <a:pt x="1998430" y="0"/>
                </a:moveTo>
                <a:lnTo>
                  <a:pt x="18936927" y="0"/>
                </a:lnTo>
                <a:lnTo>
                  <a:pt x="16938499" y="5751871"/>
                </a:lnTo>
                <a:lnTo>
                  <a:pt x="0" y="5751871"/>
                </a:lnTo>
                <a:close/>
              </a:path>
            </a:pathLst>
          </a:custGeom>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a:prstGeom prst="rect">
            <a:avLst/>
          </a:prstGeom>
        </p:spPr>
        <p:txBody>
          <a:bodyPr anchor="b"/>
          <a:lstStyle>
            <a:lvl1pPr>
              <a:defRPr sz="6400"/>
            </a:lvl1pPr>
          </a:lstStyle>
          <a:p>
            <a:r>
              <a:rPr lang="zh-CN" altLang="en-US"/>
              <a:t>单击此处编辑母版标题样式</a:t>
            </a:r>
            <a:endParaRPr lang="en-US" dirty="0"/>
          </a:p>
        </p:txBody>
      </p:sp>
      <p:sp>
        <p:nvSpPr>
          <p:cNvPr id="3" name="Content Placeholder 2"/>
          <p:cNvSpPr>
            <a:spLocks noGrp="1"/>
          </p:cNvSpPr>
          <p:nvPr>
            <p:ph idx="1"/>
          </p:nvPr>
        </p:nvSpPr>
        <p:spPr>
          <a:xfrm>
            <a:off x="10366376" y="1974851"/>
            <a:ext cx="12344400" cy="9747250"/>
          </a:xfrm>
          <a:prstGeom prst="rect">
            <a:avLst/>
          </a:prstGeo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679577"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p>
        </p:txBody>
      </p:sp>
      <p:sp>
        <p:nvSpPr>
          <p:cNvPr id="5" name="Date Placeholder 4"/>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6" name="Footer Placeholder 5"/>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a:prstGeom prst="rect">
            <a:avLst/>
          </a:prstGeom>
        </p:spPr>
        <p:txBody>
          <a:bodyPr anchor="b"/>
          <a:lstStyle>
            <a:lvl1pPr>
              <a:defRPr sz="6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a:prstGeom prst="rect">
            <a:avLst/>
          </a:prstGeo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a:t>单击图标添加图片</a:t>
            </a:r>
            <a:endParaRPr lang="en-US" dirty="0"/>
          </a:p>
        </p:txBody>
      </p:sp>
      <p:sp>
        <p:nvSpPr>
          <p:cNvPr id="4" name="Text Placeholder 3"/>
          <p:cNvSpPr>
            <a:spLocks noGrp="1"/>
          </p:cNvSpPr>
          <p:nvPr>
            <p:ph type="body" sz="half" idx="2"/>
          </p:nvPr>
        </p:nvSpPr>
        <p:spPr>
          <a:xfrm>
            <a:off x="1679577"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p>
        </p:txBody>
      </p:sp>
      <p:sp>
        <p:nvSpPr>
          <p:cNvPr id="5" name="Date Placeholder 4"/>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6" name="Footer Placeholder 5"/>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2651126"/>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76400" y="3651250"/>
            <a:ext cx="21031200" cy="8702676"/>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4630994"/>
            <a:ext cx="11851662" cy="6282812"/>
          </a:xfrm>
          <a:custGeom>
            <a:avLst/>
            <a:gdLst>
              <a:gd name="connsiteX0" fmla="*/ 0 w 11851662"/>
              <a:gd name="connsiteY0" fmla="*/ 0 h 6282812"/>
              <a:gd name="connsiteX1" fmla="*/ 11851662 w 11851662"/>
              <a:gd name="connsiteY1" fmla="*/ 0 h 6282812"/>
              <a:gd name="connsiteX2" fmla="*/ 9720532 w 11851662"/>
              <a:gd name="connsiteY2" fmla="*/ 6282812 h 6282812"/>
              <a:gd name="connsiteX3" fmla="*/ 0 w 11851662"/>
              <a:gd name="connsiteY3" fmla="*/ 6282812 h 6282812"/>
            </a:gdLst>
            <a:ahLst/>
            <a:cxnLst>
              <a:cxn ang="0">
                <a:pos x="connsiteX0" y="connsiteY0"/>
              </a:cxn>
              <a:cxn ang="0">
                <a:pos x="connsiteX1" y="connsiteY1"/>
              </a:cxn>
              <a:cxn ang="0">
                <a:pos x="connsiteX2" y="connsiteY2"/>
              </a:cxn>
              <a:cxn ang="0">
                <a:pos x="connsiteX3" y="connsiteY3"/>
              </a:cxn>
            </a:cxnLst>
            <a:rect l="l" t="t" r="r" b="b"/>
            <a:pathLst>
              <a:path w="11851662" h="6282812">
                <a:moveTo>
                  <a:pt x="0" y="0"/>
                </a:moveTo>
                <a:lnTo>
                  <a:pt x="11851662" y="0"/>
                </a:lnTo>
                <a:lnTo>
                  <a:pt x="9720532" y="6282812"/>
                </a:lnTo>
                <a:lnTo>
                  <a:pt x="0" y="6282812"/>
                </a:ln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a:prstGeom prst="rect">
            <a:avLst/>
          </a:prstGeom>
        </p:spPr>
        <p:txBody>
          <a:bodyPr anchor="b"/>
          <a:lstStyle>
            <a:lvl1pPr algn="ctr">
              <a:defRPr sz="12000"/>
            </a:lvl1pPr>
          </a:lstStyle>
          <a:p>
            <a:r>
              <a:rPr lang="zh-CN" altLang="en-US"/>
              <a:t>单击此处编辑母版标题样式</a:t>
            </a:r>
            <a:endParaRPr lang="en-US" dirty="0"/>
          </a:p>
        </p:txBody>
      </p:sp>
      <p:sp>
        <p:nvSpPr>
          <p:cNvPr id="3" name="Subtitle 2"/>
          <p:cNvSpPr>
            <a:spLocks noGrp="1"/>
          </p:cNvSpPr>
          <p:nvPr>
            <p:ph type="subTitle" idx="1"/>
          </p:nvPr>
        </p:nvSpPr>
        <p:spPr>
          <a:xfrm>
            <a:off x="3048000" y="7204076"/>
            <a:ext cx="18288000" cy="3311524"/>
          </a:xfrm>
          <a:prstGeom prst="rect">
            <a:avLst/>
          </a:prstGeo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2651126"/>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676400" y="3651250"/>
            <a:ext cx="21031200" cy="87026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a:prstGeom prst="rect">
            <a:avLst/>
          </a:prstGeom>
        </p:spPr>
        <p:txBody>
          <a:bodyPr anchor="b"/>
          <a:lstStyle>
            <a:lvl1pPr>
              <a:defRPr sz="12000"/>
            </a:lvl1pPr>
          </a:lstStyle>
          <a:p>
            <a:r>
              <a:rPr lang="zh-CN" altLang="en-US"/>
              <a:t>单击此处编辑母版标题样式</a:t>
            </a:r>
            <a:endParaRPr lang="en-US" dirty="0"/>
          </a:p>
        </p:txBody>
      </p:sp>
      <p:sp>
        <p:nvSpPr>
          <p:cNvPr id="3" name="Text Placeholder 2"/>
          <p:cNvSpPr>
            <a:spLocks noGrp="1"/>
          </p:cNvSpPr>
          <p:nvPr>
            <p:ph type="body" idx="1"/>
          </p:nvPr>
        </p:nvSpPr>
        <p:spPr>
          <a:xfrm>
            <a:off x="1663700" y="9178927"/>
            <a:ext cx="21031200" cy="3000374"/>
          </a:xfrm>
          <a:prstGeom prst="rect">
            <a:avLst/>
          </a:prstGeo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2651126"/>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676400" y="3651250"/>
            <a:ext cx="10363200" cy="87026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2344400" y="3651250"/>
            <a:ext cx="10363200" cy="87026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6" name="Footer Placeholder 5"/>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679577" y="3362326"/>
            <a:ext cx="10315574" cy="1647824"/>
          </a:xfrm>
          <a:prstGeom prst="rect">
            <a:avLst/>
          </a:prstGeo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p>
        </p:txBody>
      </p:sp>
      <p:sp>
        <p:nvSpPr>
          <p:cNvPr id="4" name="Content Placeholder 3"/>
          <p:cNvSpPr>
            <a:spLocks noGrp="1"/>
          </p:cNvSpPr>
          <p:nvPr>
            <p:ph sz="half" idx="2"/>
          </p:nvPr>
        </p:nvSpPr>
        <p:spPr>
          <a:xfrm>
            <a:off x="1679577" y="5010150"/>
            <a:ext cx="10315574" cy="73691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2344400" y="3362326"/>
            <a:ext cx="10366376" cy="1647824"/>
          </a:xfrm>
          <a:prstGeom prst="rect">
            <a:avLst/>
          </a:prstGeo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p>
        </p:txBody>
      </p:sp>
      <p:sp>
        <p:nvSpPr>
          <p:cNvPr id="6" name="Content Placeholder 5"/>
          <p:cNvSpPr>
            <a:spLocks noGrp="1"/>
          </p:cNvSpPr>
          <p:nvPr>
            <p:ph sz="quarter" idx="4"/>
          </p:nvPr>
        </p:nvSpPr>
        <p:spPr>
          <a:xfrm>
            <a:off x="12344400" y="5010150"/>
            <a:ext cx="10366376" cy="73691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8" name="Footer Placeholder 7"/>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2651126"/>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4" name="Footer Placeholder 3"/>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2022/4/27</a:t>
            </a:fld>
            <a:endParaRPr lang="zh-CN" altLang="en-US"/>
          </a:p>
        </p:txBody>
      </p:sp>
      <p:sp>
        <p:nvSpPr>
          <p:cNvPr id="3" name="Footer Placeholder 2"/>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 name="组合 2"/>
          <p:cNvGrpSpPr/>
          <p:nvPr userDrawn="1"/>
        </p:nvGrpSpPr>
        <p:grpSpPr>
          <a:xfrm>
            <a:off x="0" y="0"/>
            <a:ext cx="24384000" cy="13716000"/>
            <a:chOff x="0" y="0"/>
            <a:chExt cx="12191999" cy="6931976"/>
          </a:xfrm>
        </p:grpSpPr>
        <p:pic>
          <p:nvPicPr>
            <p:cNvPr id="4" name="图片 3"/>
            <p:cNvPicPr>
              <a:picLocks noChangeAspect="1"/>
            </p:cNvPicPr>
            <p:nvPr/>
          </p:nvPicPr>
          <p:blipFill rotWithShape="1">
            <a:blip r:embed="rId16">
              <a:extLst>
                <a:ext uri="{28A0092B-C50C-407E-A947-70E740481C1C}">
                  <a14:useLocalDpi xmlns:a14="http://schemas.microsoft.com/office/drawing/2010/main" val="0"/>
                </a:ext>
              </a:extLst>
            </a:blip>
            <a:srcRect l="11995" r="11995"/>
            <a:stretch>
              <a:fillRect/>
            </a:stretch>
          </p:blipFill>
          <p:spPr>
            <a:xfrm>
              <a:off x="0" y="22395"/>
              <a:ext cx="12191999" cy="6909581"/>
            </a:xfrm>
            <a:prstGeom prst="rect">
              <a:avLst/>
            </a:prstGeom>
          </p:spPr>
        </p:pic>
        <p:sp>
          <p:nvSpPr>
            <p:cNvPr id="5" name="矩形 4"/>
            <p:cNvSpPr/>
            <p:nvPr/>
          </p:nvSpPr>
          <p:spPr>
            <a:xfrm>
              <a:off x="0" y="0"/>
              <a:ext cx="12191999" cy="6858000"/>
            </a:xfrm>
            <a:prstGeom prst="rect">
              <a:avLst/>
            </a:prstGeom>
            <a:gradFill flip="none" rotWithShape="1">
              <a:gsLst>
                <a:gs pos="64000">
                  <a:srgbClr val="081331"/>
                </a:gs>
                <a:gs pos="0">
                  <a:srgbClr val="0A183E">
                    <a:alpha val="55000"/>
                  </a:srgbClr>
                </a:gs>
                <a:gs pos="100000">
                  <a:srgbClr val="091331">
                    <a:lumMod val="7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2" name="矩形 1"/>
          <p:cNvSpPr/>
          <p:nvPr userDrawn="1"/>
        </p:nvSpPr>
        <p:spPr>
          <a:xfrm>
            <a:off x="0" y="22156"/>
            <a:ext cx="24384000" cy="13671688"/>
          </a:xfrm>
          <a:prstGeom prst="rect">
            <a:avLst/>
          </a:prstGeom>
          <a:solidFill>
            <a:srgbClr val="0A173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6270" t="16427" b="16427"/>
          <a:stretch>
            <a:fillRect/>
          </a:stretch>
        </p:blipFill>
        <p:spPr>
          <a:xfrm>
            <a:off x="364269" y="2056883"/>
            <a:ext cx="16054400" cy="11500970"/>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797" y="5007622"/>
            <a:ext cx="11496406" cy="2377536"/>
          </a:xfrm>
          <a:prstGeom prst="rect">
            <a:avLst/>
          </a:prstGeom>
          <a:effectLst>
            <a:softEdge rad="609600"/>
          </a:effectLst>
        </p:spPr>
      </p:pic>
      <p:sp>
        <p:nvSpPr>
          <p:cNvPr id="14" name="文本框 13"/>
          <p:cNvSpPr txBox="1"/>
          <p:nvPr/>
        </p:nvSpPr>
        <p:spPr>
          <a:xfrm>
            <a:off x="4069715" y="3528060"/>
            <a:ext cx="13312775" cy="2630170"/>
          </a:xfrm>
          <a:prstGeom prst="rect">
            <a:avLst/>
          </a:prstGeom>
          <a:noFill/>
        </p:spPr>
        <p:txBody>
          <a:bodyPr wrap="square">
            <a:spAutoFit/>
          </a:bodyPr>
          <a:lstStyle/>
          <a:p>
            <a:pPr algn="ctr">
              <a:lnSpc>
                <a:spcPct val="110000"/>
              </a:lnSpc>
            </a:pPr>
            <a:r>
              <a:rPr lang="zh-CN" altLang="en-US" sz="15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二手交易平台</a:t>
            </a:r>
          </a:p>
        </p:txBody>
      </p:sp>
      <p:sp>
        <p:nvSpPr>
          <p:cNvPr id="15" name="文本框_5"/>
          <p:cNvSpPr txBox="1"/>
          <p:nvPr/>
        </p:nvSpPr>
        <p:spPr>
          <a:xfrm>
            <a:off x="8817106" y="9086424"/>
            <a:ext cx="6749789" cy="747395"/>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defRPr sz="1800">
                <a:solidFill>
                  <a:srgbClr val="FFFFFF"/>
                </a:solidFill>
                <a:latin typeface="Roboto" panose="02000000000000000000"/>
                <a:ea typeface="Roboto" panose="02000000000000000000"/>
                <a:cs typeface="Roboto" panose="02000000000000000000"/>
                <a:sym typeface="Roboto" panose="02000000000000000000"/>
              </a:defRPr>
            </a:pPr>
            <a:r>
              <a:rPr lang="zh-CN" altLang="en-US" sz="28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答辩学生：张瑞龙</a:t>
            </a:r>
            <a:r>
              <a:rPr lang="en-US" altLang="zh-CN" sz="28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 </a:t>
            </a:r>
            <a:r>
              <a:rPr lang="zh-CN" altLang="en-US" sz="28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董宇辰</a:t>
            </a:r>
            <a:r>
              <a:rPr lang="en-US" altLang="zh-CN" sz="28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 </a:t>
            </a:r>
            <a:r>
              <a:rPr lang="zh-CN" altLang="en-US" sz="28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陈沁霄</a:t>
            </a:r>
            <a:r>
              <a:rPr lang="en-US" altLang="zh-CN" sz="28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     </a:t>
            </a:r>
            <a:endParaRPr lang="zh-CN" altLang="en-US" sz="28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3" name="任意多边形: 形状 22"/>
          <p:cNvSpPr/>
          <p:nvPr/>
        </p:nvSpPr>
        <p:spPr>
          <a:xfrm rot="16200000">
            <a:off x="22425725" y="11751400"/>
            <a:ext cx="720000" cy="720000"/>
          </a:xfrm>
          <a:custGeom>
            <a:avLst/>
            <a:gdLst>
              <a:gd name="connsiteX0" fmla="*/ 360000 w 1440000"/>
              <a:gd name="connsiteY0" fmla="*/ 379050 h 1440000"/>
              <a:gd name="connsiteX1" fmla="*/ 360000 w 1440000"/>
              <a:gd name="connsiteY1" fmla="*/ 739050 h 1440000"/>
              <a:gd name="connsiteX2" fmla="*/ 720000 w 1440000"/>
              <a:gd name="connsiteY2" fmla="*/ 1099050 h 1440000"/>
              <a:gd name="connsiteX3" fmla="*/ 1080000 w 1440000"/>
              <a:gd name="connsiteY3" fmla="*/ 739050 h 1440000"/>
              <a:gd name="connsiteX4" fmla="*/ 1080000 w 1440000"/>
              <a:gd name="connsiteY4" fmla="*/ 379050 h 1440000"/>
              <a:gd name="connsiteX5" fmla="*/ 720000 w 1440000"/>
              <a:gd name="connsiteY5" fmla="*/ 739050 h 1440000"/>
              <a:gd name="connsiteX6" fmla="*/ 720000 w 1440000"/>
              <a:gd name="connsiteY6" fmla="*/ 0 h 1440000"/>
              <a:gd name="connsiteX7" fmla="*/ 1440000 w 1440000"/>
              <a:gd name="connsiteY7" fmla="*/ 720000 h 1440000"/>
              <a:gd name="connsiteX8" fmla="*/ 720000 w 1440000"/>
              <a:gd name="connsiteY8" fmla="*/ 1440000 h 1440000"/>
              <a:gd name="connsiteX9" fmla="*/ 0 w 1440000"/>
              <a:gd name="connsiteY9" fmla="*/ 720000 h 1440000"/>
              <a:gd name="connsiteX10" fmla="*/ 720000 w 1440000"/>
              <a:gd name="connsiteY10"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000" h="1440000">
                <a:moveTo>
                  <a:pt x="360000" y="379050"/>
                </a:moveTo>
                <a:lnTo>
                  <a:pt x="360000" y="739050"/>
                </a:lnTo>
                <a:lnTo>
                  <a:pt x="720000" y="1099050"/>
                </a:lnTo>
                <a:lnTo>
                  <a:pt x="1080000" y="739050"/>
                </a:lnTo>
                <a:lnTo>
                  <a:pt x="1080000" y="379050"/>
                </a:lnTo>
                <a:lnTo>
                  <a:pt x="720000" y="739050"/>
                </a:lnTo>
                <a:close/>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gradFill flip="none" rotWithShape="1">
            <a:gsLst>
              <a:gs pos="20000">
                <a:srgbClr val="39A0EC"/>
              </a:gs>
              <a:gs pos="80000">
                <a:srgbClr val="235B8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698658" y="-2389239"/>
            <a:ext cx="1385623" cy="1385623"/>
          </a:xfrm>
          <a:prstGeom prst="ellipse">
            <a:avLst/>
          </a:prstGeom>
          <a:solidFill>
            <a:srgbClr val="23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543696" y="-2389239"/>
            <a:ext cx="1385623" cy="1385623"/>
          </a:xfrm>
          <a:prstGeom prst="ellipse">
            <a:avLst/>
          </a:prstGeom>
          <a:solidFill>
            <a:srgbClr val="39A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388734" y="-2389239"/>
            <a:ext cx="1385623" cy="1385623"/>
          </a:xfrm>
          <a:prstGeom prst="ellipse">
            <a:avLst/>
          </a:prstGeom>
          <a:gradFill>
            <a:gsLst>
              <a:gs pos="20000">
                <a:srgbClr val="39A0EC"/>
              </a:gs>
              <a:gs pos="80000">
                <a:srgbClr val="235B8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027004" y="-3286"/>
            <a:ext cx="9774290" cy="7454348"/>
          </a:xfrm>
          <a:prstGeom prst="rect">
            <a:avLst/>
          </a:prstGeom>
          <a:noFill/>
        </p:spPr>
        <p:txBody>
          <a:bodyPr wrap="square">
            <a:spAutoFit/>
          </a:bodyPr>
          <a:lstStyle/>
          <a:p>
            <a:pPr algn="ctr">
              <a:lnSpc>
                <a:spcPct val="110000"/>
              </a:lnSpc>
            </a:pPr>
            <a:r>
              <a:rPr lang="en-US" altLang="zh-CN" sz="44800" i="1" dirty="0">
                <a:gradFill flip="none" rotWithShape="1">
                  <a:gsLst>
                    <a:gs pos="0">
                      <a:srgbClr val="235B8E">
                        <a:alpha val="30000"/>
                      </a:srgbClr>
                    </a:gs>
                    <a:gs pos="100000">
                      <a:srgbClr val="235B8E">
                        <a:alpha val="0"/>
                      </a:srgbClr>
                    </a:gs>
                  </a:gsLst>
                  <a:lin ang="5400000" scaled="1"/>
                  <a:tileRect/>
                </a:gra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AI</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79552" y="730251"/>
            <a:ext cx="6728048" cy="2651126"/>
          </a:xfrm>
        </p:spPr>
        <p:txBody>
          <a:bodyPr/>
          <a:lstStyle/>
          <a:p>
            <a:r>
              <a:rPr lang="zh-CN" altLang="en-US" dirty="0">
                <a:solidFill>
                  <a:schemeClr val="accent5">
                    <a:lumMod val="20000"/>
                    <a:lumOff val="80000"/>
                  </a:schemeClr>
                </a:solidFill>
              </a:rPr>
              <a:t>详细功能</a:t>
            </a:r>
          </a:p>
        </p:txBody>
      </p:sp>
      <p:sp>
        <p:nvSpPr>
          <p:cNvPr id="3" name="内容占位符 2"/>
          <p:cNvSpPr>
            <a:spLocks noGrp="1"/>
          </p:cNvSpPr>
          <p:nvPr>
            <p:ph idx="1"/>
          </p:nvPr>
        </p:nvSpPr>
        <p:spPr>
          <a:xfrm>
            <a:off x="16224504" y="2519680"/>
            <a:ext cx="6483096" cy="9387840"/>
          </a:xfrm>
        </p:spPr>
        <p:txBody>
          <a:bodyPr/>
          <a:lstStyle/>
          <a:p>
            <a:r>
              <a:rPr lang="en-US" altLang="zh-CN" dirty="0">
                <a:solidFill>
                  <a:schemeClr val="accent5">
                    <a:lumMod val="20000"/>
                    <a:lumOff val="80000"/>
                  </a:schemeClr>
                </a:solidFill>
              </a:rPr>
              <a:t>app</a:t>
            </a:r>
            <a:r>
              <a:rPr lang="zh-CN" altLang="en-US" dirty="0">
                <a:solidFill>
                  <a:schemeClr val="accent5">
                    <a:lumMod val="20000"/>
                    <a:lumOff val="80000"/>
                  </a:schemeClr>
                </a:solidFill>
              </a:rPr>
              <a:t>分三个交互页面</a:t>
            </a:r>
            <a:r>
              <a:rPr lang="en-US" altLang="zh-CN" dirty="0">
                <a:solidFill>
                  <a:schemeClr val="accent5">
                    <a:lumMod val="20000"/>
                    <a:lumOff val="80000"/>
                  </a:schemeClr>
                </a:solidFill>
              </a:rPr>
              <a:t>(</a:t>
            </a:r>
            <a:r>
              <a:rPr lang="zh-CN" altLang="en-US" dirty="0">
                <a:solidFill>
                  <a:schemeClr val="accent5">
                    <a:lumMod val="20000"/>
                    <a:lumOff val="80000"/>
                  </a:schemeClr>
                </a:solidFill>
              </a:rPr>
              <a:t>首页，发布，我的</a:t>
            </a:r>
            <a:r>
              <a:rPr lang="en-US" altLang="zh-CN" dirty="0">
                <a:solidFill>
                  <a:schemeClr val="accent5">
                    <a:lumMod val="20000"/>
                    <a:lumOff val="80000"/>
                  </a:schemeClr>
                </a:solidFill>
              </a:rPr>
              <a:t>)</a:t>
            </a:r>
          </a:p>
          <a:p>
            <a:endParaRPr lang="en-US" altLang="zh-CN" dirty="0">
              <a:solidFill>
                <a:schemeClr val="accent5">
                  <a:lumMod val="20000"/>
                  <a:lumOff val="80000"/>
                </a:schemeClr>
              </a:solidFill>
            </a:endParaRPr>
          </a:p>
          <a:p>
            <a:endParaRPr lang="en-US" altLang="zh-CN" dirty="0">
              <a:solidFill>
                <a:schemeClr val="accent5">
                  <a:lumMod val="20000"/>
                  <a:lumOff val="80000"/>
                </a:schemeClr>
              </a:solidFill>
            </a:endParaRPr>
          </a:p>
          <a:p>
            <a:r>
              <a:rPr lang="zh-CN" altLang="en-US" dirty="0">
                <a:solidFill>
                  <a:schemeClr val="accent5">
                    <a:lumMod val="20000"/>
                    <a:lumOff val="80000"/>
                  </a:schemeClr>
                </a:solidFill>
              </a:rPr>
              <a:t>使用</a:t>
            </a:r>
            <a:r>
              <a:rPr lang="en-US" altLang="zh-CN" dirty="0">
                <a:solidFill>
                  <a:schemeClr val="accent5">
                    <a:lumMod val="20000"/>
                    <a:lumOff val="80000"/>
                  </a:schemeClr>
                </a:solidFill>
              </a:rPr>
              <a:t>fragment</a:t>
            </a:r>
            <a:r>
              <a:rPr lang="zh-CN" altLang="en-US" dirty="0">
                <a:solidFill>
                  <a:schemeClr val="accent5">
                    <a:lumMod val="20000"/>
                    <a:lumOff val="80000"/>
                  </a:schemeClr>
                </a:solidFill>
              </a:rPr>
              <a:t>实现底部导航栏与页面跳转</a:t>
            </a:r>
          </a:p>
        </p:txBody>
      </p:sp>
      <p:pic>
        <p:nvPicPr>
          <p:cNvPr id="4" name="图片 3" descr="首页"/>
          <p:cNvPicPr>
            <a:picLocks noChangeAspect="1"/>
          </p:cNvPicPr>
          <p:nvPr/>
        </p:nvPicPr>
        <p:blipFill>
          <a:blip r:embed="rId2"/>
          <a:stretch>
            <a:fillRect/>
          </a:stretch>
        </p:blipFill>
        <p:spPr>
          <a:xfrm>
            <a:off x="467360" y="386080"/>
            <a:ext cx="4791456" cy="10647680"/>
          </a:xfrm>
          <a:prstGeom prst="rect">
            <a:avLst/>
          </a:prstGeom>
        </p:spPr>
      </p:pic>
      <p:pic>
        <p:nvPicPr>
          <p:cNvPr id="5" name="图片 4" descr="发布"/>
          <p:cNvPicPr>
            <a:picLocks noChangeAspect="1"/>
          </p:cNvPicPr>
          <p:nvPr/>
        </p:nvPicPr>
        <p:blipFill>
          <a:blip r:embed="rId3"/>
          <a:stretch>
            <a:fillRect/>
          </a:stretch>
        </p:blipFill>
        <p:spPr>
          <a:xfrm>
            <a:off x="5575299" y="386080"/>
            <a:ext cx="4772597" cy="10605772"/>
          </a:xfrm>
          <a:prstGeom prst="rect">
            <a:avLst/>
          </a:prstGeom>
        </p:spPr>
      </p:pic>
      <p:pic>
        <p:nvPicPr>
          <p:cNvPr id="6" name="图片 5" descr="我的"/>
          <p:cNvPicPr>
            <a:picLocks noChangeAspect="1"/>
          </p:cNvPicPr>
          <p:nvPr/>
        </p:nvPicPr>
        <p:blipFill>
          <a:blip r:embed="rId4"/>
          <a:stretch>
            <a:fillRect/>
          </a:stretch>
        </p:blipFill>
        <p:spPr>
          <a:xfrm>
            <a:off x="10890472" y="386080"/>
            <a:ext cx="4791456" cy="106476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39680" y="386080"/>
            <a:ext cx="10546080" cy="2865120"/>
          </a:xfrm>
        </p:spPr>
        <p:txBody>
          <a:bodyPr/>
          <a:lstStyle/>
          <a:p>
            <a:r>
              <a:rPr lang="zh-CN" altLang="en-US" dirty="0">
                <a:solidFill>
                  <a:schemeClr val="accent5">
                    <a:lumMod val="20000"/>
                    <a:lumOff val="80000"/>
                  </a:schemeClr>
                </a:solidFill>
              </a:rPr>
              <a:t>首页</a:t>
            </a:r>
          </a:p>
        </p:txBody>
      </p:sp>
      <p:pic>
        <p:nvPicPr>
          <p:cNvPr id="10" name="内容占位符 9">
            <a:extLst>
              <a:ext uri="{FF2B5EF4-FFF2-40B4-BE49-F238E27FC236}">
                <a16:creationId xmlns:a16="http://schemas.microsoft.com/office/drawing/2014/main" id="{ECA6C54A-18A4-4956-81D8-CCDD1AADEE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6160" y="386079"/>
            <a:ext cx="6776720" cy="12855681"/>
          </a:xfrm>
        </p:spPr>
      </p:pic>
      <p:sp>
        <p:nvSpPr>
          <p:cNvPr id="11" name="内容占位符 2">
            <a:extLst>
              <a:ext uri="{FF2B5EF4-FFF2-40B4-BE49-F238E27FC236}">
                <a16:creationId xmlns:a16="http://schemas.microsoft.com/office/drawing/2014/main" id="{F78FE20D-5899-4228-81F6-2A7778782CC0}"/>
              </a:ext>
            </a:extLst>
          </p:cNvPr>
          <p:cNvSpPr txBox="1">
            <a:spLocks/>
          </p:cNvSpPr>
          <p:nvPr/>
        </p:nvSpPr>
        <p:spPr>
          <a:xfrm>
            <a:off x="10139680" y="4287520"/>
            <a:ext cx="11155680" cy="762000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altLang="zh-CN" dirty="0">
              <a:solidFill>
                <a:schemeClr val="accent5">
                  <a:lumMod val="20000"/>
                  <a:lumOff val="80000"/>
                </a:schemeClr>
              </a:solidFill>
            </a:endParaRPr>
          </a:p>
          <a:p>
            <a:pPr marL="0" indent="0">
              <a:buNone/>
            </a:pPr>
            <a:r>
              <a:rPr lang="zh-CN" altLang="en-US" dirty="0">
                <a:solidFill>
                  <a:schemeClr val="accent5">
                    <a:lumMod val="20000"/>
                    <a:lumOff val="80000"/>
                  </a:schemeClr>
                </a:solidFill>
              </a:rPr>
              <a:t>首页会展示当前己发布的在售商品列表，用户还可通过顶部的四个分类来浏览自己需要的物品，或在搜索拦通过标题搜索自己想要的商品</a:t>
            </a:r>
            <a:br>
              <a:rPr lang="zh-CN" altLang="en-US" dirty="0">
                <a:solidFill>
                  <a:schemeClr val="accent5">
                    <a:lumMod val="20000"/>
                    <a:lumOff val="80000"/>
                  </a:schemeClr>
                </a:solidFill>
              </a:rPr>
            </a:br>
            <a:endParaRPr lang="en-US" altLang="zh-CN" dirty="0">
              <a:solidFill>
                <a:schemeClr val="accent5">
                  <a:lumMod val="20000"/>
                  <a:lumOff val="80000"/>
                </a:schemeClr>
              </a:solidFill>
            </a:endParaRPr>
          </a:p>
          <a:p>
            <a:pPr marL="0" indent="0">
              <a:buNone/>
            </a:pPr>
            <a:endParaRPr lang="en-US" altLang="zh-CN" dirty="0">
              <a:solidFill>
                <a:schemeClr val="accent5">
                  <a:lumMod val="20000"/>
                  <a:lumOff val="8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17440" y="730251"/>
            <a:ext cx="5090160" cy="2216149"/>
          </a:xfrm>
        </p:spPr>
        <p:txBody>
          <a:bodyPr/>
          <a:lstStyle/>
          <a:p>
            <a:r>
              <a:rPr lang="zh-CN" altLang="en-US" dirty="0">
                <a:solidFill>
                  <a:schemeClr val="accent5">
                    <a:lumMod val="20000"/>
                    <a:lumOff val="80000"/>
                  </a:schemeClr>
                </a:solidFill>
              </a:rPr>
              <a:t>发布闲置物品</a:t>
            </a:r>
          </a:p>
        </p:txBody>
      </p:sp>
      <p:pic>
        <p:nvPicPr>
          <p:cNvPr id="7" name="内容占位符 6">
            <a:extLst>
              <a:ext uri="{FF2B5EF4-FFF2-40B4-BE49-F238E27FC236}">
                <a16:creationId xmlns:a16="http://schemas.microsoft.com/office/drawing/2014/main" id="{BC96BB41-B15B-43A1-9D3C-89A6A25BB55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893470" y="203200"/>
            <a:ext cx="4286659" cy="4330700"/>
          </a:xfrm>
        </p:spPr>
      </p:pic>
      <p:pic>
        <p:nvPicPr>
          <p:cNvPr id="4" name="图片 3" descr="发闲置"/>
          <p:cNvPicPr>
            <a:picLocks noChangeAspect="1"/>
          </p:cNvPicPr>
          <p:nvPr>
            <p:custDataLst>
              <p:tags r:id="rId1"/>
            </p:custDataLst>
          </p:nvPr>
        </p:nvPicPr>
        <p:blipFill>
          <a:blip r:embed="rId5"/>
          <a:stretch>
            <a:fillRect/>
          </a:stretch>
        </p:blipFill>
        <p:spPr>
          <a:xfrm>
            <a:off x="0" y="0"/>
            <a:ext cx="6172200" cy="13716000"/>
          </a:xfrm>
          <a:prstGeom prst="rect">
            <a:avLst/>
          </a:prstGeom>
        </p:spPr>
      </p:pic>
      <p:pic>
        <p:nvPicPr>
          <p:cNvPr id="5" name="图片 4" descr="发布成功"/>
          <p:cNvPicPr>
            <a:picLocks noChangeAspect="1"/>
          </p:cNvPicPr>
          <p:nvPr>
            <p:custDataLst>
              <p:tags r:id="rId2"/>
            </p:custDataLst>
          </p:nvPr>
        </p:nvPicPr>
        <p:blipFill>
          <a:blip r:embed="rId6"/>
          <a:stretch>
            <a:fillRect/>
          </a:stretch>
        </p:blipFill>
        <p:spPr>
          <a:xfrm>
            <a:off x="6283960" y="0"/>
            <a:ext cx="6172200" cy="13716000"/>
          </a:xfrm>
          <a:prstGeom prst="rect">
            <a:avLst/>
          </a:prstGeom>
        </p:spPr>
      </p:pic>
      <p:sp>
        <p:nvSpPr>
          <p:cNvPr id="8" name="内容占位符 2">
            <a:extLst>
              <a:ext uri="{FF2B5EF4-FFF2-40B4-BE49-F238E27FC236}">
                <a16:creationId xmlns:a16="http://schemas.microsoft.com/office/drawing/2014/main" id="{93E5455D-B42A-4549-9D8B-8B3566A78FBC}"/>
              </a:ext>
            </a:extLst>
          </p:cNvPr>
          <p:cNvSpPr txBox="1">
            <a:spLocks/>
          </p:cNvSpPr>
          <p:nvPr/>
        </p:nvSpPr>
        <p:spPr>
          <a:xfrm>
            <a:off x="12893470" y="4937759"/>
            <a:ext cx="9814130" cy="8047989"/>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accent5">
                    <a:lumMod val="20000"/>
                    <a:lumOff val="80000"/>
                  </a:schemeClr>
                </a:solidFill>
              </a:rPr>
              <a:t>在发布界面，点击发闲置就可以将自己不需要的闲置物品发布出去进行售卖</a:t>
            </a:r>
            <a:br>
              <a:rPr lang="zh-CN" altLang="en-US" dirty="0">
                <a:solidFill>
                  <a:schemeClr val="accent5">
                    <a:lumMod val="20000"/>
                    <a:lumOff val="80000"/>
                  </a:schemeClr>
                </a:solidFill>
              </a:rPr>
            </a:br>
            <a:endParaRPr lang="en-US" altLang="zh-CN" dirty="0">
              <a:solidFill>
                <a:schemeClr val="accent5">
                  <a:lumMod val="20000"/>
                  <a:lumOff val="80000"/>
                </a:schemeClr>
              </a:solidFill>
            </a:endParaRPr>
          </a:p>
          <a:p>
            <a:endParaRPr lang="en-US" altLang="zh-CN" dirty="0">
              <a:solidFill>
                <a:schemeClr val="accent5">
                  <a:lumMod val="20000"/>
                  <a:lumOff val="80000"/>
                </a:schemeClr>
              </a:solidFill>
            </a:endParaRPr>
          </a:p>
          <a:p>
            <a:r>
              <a:rPr lang="zh-CN" altLang="en-US" dirty="0">
                <a:solidFill>
                  <a:schemeClr val="accent5">
                    <a:lumMod val="20000"/>
                    <a:lumOff val="80000"/>
                  </a:schemeClr>
                </a:solidFill>
              </a:rPr>
              <a:t>用户填写好商品详情，图书，分类，标题，电话，价格后。该商品便可成功实例化并存入</a:t>
            </a:r>
            <a:r>
              <a:rPr lang="en-US" altLang="zh-CN" dirty="0" err="1">
                <a:solidFill>
                  <a:schemeClr val="accent5">
                    <a:lumMod val="20000"/>
                    <a:lumOff val="80000"/>
                  </a:schemeClr>
                </a:solidFill>
              </a:rPr>
              <a:t>sqlite</a:t>
            </a:r>
            <a:r>
              <a:rPr lang="zh-CN" altLang="en-US" dirty="0">
                <a:solidFill>
                  <a:schemeClr val="accent5">
                    <a:lumMod val="20000"/>
                    <a:lumOff val="80000"/>
                  </a:schemeClr>
                </a:solidFill>
              </a:rPr>
              <a:t>数据库中并展示出来</a:t>
            </a: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25170" y="730251"/>
            <a:ext cx="9282430" cy="2581909"/>
          </a:xfrm>
        </p:spPr>
        <p:txBody>
          <a:bodyPr/>
          <a:lstStyle/>
          <a:p>
            <a:r>
              <a:rPr lang="zh-CN" altLang="en-US" dirty="0">
                <a:solidFill>
                  <a:schemeClr val="accent5">
                    <a:lumMod val="20000"/>
                    <a:lumOff val="80000"/>
                  </a:schemeClr>
                </a:solidFill>
              </a:rPr>
              <a:t>商品详情</a:t>
            </a:r>
          </a:p>
        </p:txBody>
      </p:sp>
      <p:sp>
        <p:nvSpPr>
          <p:cNvPr id="3" name="内容占位符 2"/>
          <p:cNvSpPr>
            <a:spLocks noGrp="1"/>
          </p:cNvSpPr>
          <p:nvPr>
            <p:ph idx="1"/>
          </p:nvPr>
        </p:nvSpPr>
        <p:spPr>
          <a:xfrm>
            <a:off x="13425170" y="3651250"/>
            <a:ext cx="9282430" cy="8662670"/>
          </a:xfrm>
        </p:spPr>
        <p:txBody>
          <a:bodyPr/>
          <a:lstStyle/>
          <a:p>
            <a:r>
              <a:rPr lang="zh-CN" altLang="en-US" dirty="0">
                <a:solidFill>
                  <a:schemeClr val="accent5">
                    <a:lumMod val="20000"/>
                    <a:lumOff val="80000"/>
                  </a:schemeClr>
                </a:solidFill>
              </a:rPr>
              <a:t>点击商品即可查看商品详情</a:t>
            </a:r>
            <a:r>
              <a:rPr lang="en-US" altLang="zh-CN" dirty="0">
                <a:solidFill>
                  <a:schemeClr val="accent5">
                    <a:lumMod val="20000"/>
                    <a:lumOff val="80000"/>
                  </a:schemeClr>
                </a:solidFill>
              </a:rPr>
              <a:t>(</a:t>
            </a:r>
            <a:r>
              <a:rPr lang="zh-CN" altLang="en-US" dirty="0">
                <a:solidFill>
                  <a:schemeClr val="accent5">
                    <a:lumMod val="20000"/>
                    <a:lumOff val="80000"/>
                  </a:schemeClr>
                </a:solidFill>
              </a:rPr>
              <a:t>标题、描述、价格等</a:t>
            </a:r>
            <a:r>
              <a:rPr lang="en-US" altLang="zh-CN" dirty="0">
                <a:solidFill>
                  <a:schemeClr val="accent5">
                    <a:lumMod val="20000"/>
                    <a:lumOff val="80000"/>
                  </a:schemeClr>
                </a:solidFill>
              </a:rPr>
              <a:t>)</a:t>
            </a:r>
          </a:p>
          <a:p>
            <a:endParaRPr lang="en-US" altLang="zh-CN" dirty="0">
              <a:solidFill>
                <a:schemeClr val="accent5">
                  <a:lumMod val="20000"/>
                  <a:lumOff val="80000"/>
                </a:schemeClr>
              </a:solidFill>
            </a:endParaRPr>
          </a:p>
          <a:p>
            <a:r>
              <a:rPr lang="zh-CN" altLang="en-US" dirty="0">
                <a:solidFill>
                  <a:schemeClr val="accent5">
                    <a:lumMod val="20000"/>
                    <a:lumOff val="80000"/>
                  </a:schemeClr>
                </a:solidFill>
              </a:rPr>
              <a:t>点击左下角心形即可收藏该商品，该商品信息便会保存至“我的收藏中”</a:t>
            </a: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pic>
        <p:nvPicPr>
          <p:cNvPr id="5" name="图片 4" descr="ADA3A9750CE6DE4D912BB30694C1E4FA"/>
          <p:cNvPicPr>
            <a:picLocks noChangeAspect="1"/>
          </p:cNvPicPr>
          <p:nvPr/>
        </p:nvPicPr>
        <p:blipFill>
          <a:blip r:embed="rId2"/>
          <a:stretch>
            <a:fillRect/>
          </a:stretch>
        </p:blipFill>
        <p:spPr>
          <a:xfrm>
            <a:off x="346075" y="602615"/>
            <a:ext cx="5629275" cy="12510135"/>
          </a:xfrm>
          <a:prstGeom prst="rect">
            <a:avLst/>
          </a:prstGeom>
        </p:spPr>
      </p:pic>
      <p:pic>
        <p:nvPicPr>
          <p:cNvPr id="6" name="图片 5" descr="DAF39DACF25E75367D2D566FF14DAA4A"/>
          <p:cNvPicPr>
            <a:picLocks noChangeAspect="1"/>
          </p:cNvPicPr>
          <p:nvPr/>
        </p:nvPicPr>
        <p:blipFill>
          <a:blip r:embed="rId3"/>
          <a:stretch>
            <a:fillRect/>
          </a:stretch>
        </p:blipFill>
        <p:spPr>
          <a:xfrm>
            <a:off x="6781800" y="602615"/>
            <a:ext cx="5836920" cy="126149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26720" y="730251"/>
            <a:ext cx="9580880" cy="2277109"/>
          </a:xfrm>
        </p:spPr>
        <p:txBody>
          <a:bodyPr/>
          <a:lstStyle/>
          <a:p>
            <a:r>
              <a:rPr lang="zh-CN" altLang="en-US" dirty="0">
                <a:solidFill>
                  <a:schemeClr val="accent5">
                    <a:lumMod val="20000"/>
                    <a:lumOff val="80000"/>
                  </a:schemeClr>
                </a:solidFill>
              </a:rPr>
              <a:t>留言</a:t>
            </a:r>
          </a:p>
        </p:txBody>
      </p:sp>
      <p:sp>
        <p:nvSpPr>
          <p:cNvPr id="3" name="内容占位符 2"/>
          <p:cNvSpPr>
            <a:spLocks noGrp="1"/>
          </p:cNvSpPr>
          <p:nvPr>
            <p:ph idx="1"/>
          </p:nvPr>
        </p:nvSpPr>
        <p:spPr>
          <a:xfrm>
            <a:off x="13126720" y="3651250"/>
            <a:ext cx="9580880" cy="7992110"/>
          </a:xfrm>
        </p:spPr>
        <p:txBody>
          <a:bodyPr/>
          <a:lstStyle/>
          <a:p>
            <a:r>
              <a:rPr lang="zh-CN" altLang="en-US" dirty="0">
                <a:solidFill>
                  <a:schemeClr val="accent5">
                    <a:lumMod val="20000"/>
                    <a:lumOff val="80000"/>
                  </a:schemeClr>
                </a:solidFill>
              </a:rPr>
              <a:t>在留言内容中输入留言并提交后，系统会记录当前的用户的帐号，时间，留言内容和对应的商品</a:t>
            </a:r>
            <a:r>
              <a:rPr lang="en-US" altLang="zh-CN" dirty="0">
                <a:solidFill>
                  <a:schemeClr val="accent5">
                    <a:lumMod val="20000"/>
                    <a:lumOff val="80000"/>
                  </a:schemeClr>
                </a:solidFill>
              </a:rPr>
              <a:t>id</a:t>
            </a:r>
            <a:r>
              <a:rPr lang="zh-CN" altLang="en-US" dirty="0">
                <a:solidFill>
                  <a:schemeClr val="accent5">
                    <a:lumMod val="20000"/>
                    <a:lumOff val="80000"/>
                  </a:schemeClr>
                </a:solidFill>
              </a:rPr>
              <a:t>并实例化保存至</a:t>
            </a:r>
            <a:r>
              <a:rPr lang="en-US" altLang="zh-CN" dirty="0" err="1">
                <a:solidFill>
                  <a:schemeClr val="accent5">
                    <a:lumMod val="20000"/>
                    <a:lumOff val="80000"/>
                  </a:schemeClr>
                </a:solidFill>
              </a:rPr>
              <a:t>sqlite</a:t>
            </a:r>
            <a:br>
              <a:rPr lang="en-US" altLang="zh-CN" dirty="0">
                <a:solidFill>
                  <a:schemeClr val="accent5">
                    <a:lumMod val="20000"/>
                    <a:lumOff val="80000"/>
                  </a:schemeClr>
                </a:solidFill>
              </a:rPr>
            </a:br>
            <a:endParaRPr lang="zh-CN" altLang="en-US" dirty="0">
              <a:solidFill>
                <a:schemeClr val="accent5">
                  <a:lumMod val="20000"/>
                  <a:lumOff val="80000"/>
                </a:schemeClr>
              </a:solidFill>
            </a:endParaRPr>
          </a:p>
        </p:txBody>
      </p:sp>
      <p:pic>
        <p:nvPicPr>
          <p:cNvPr id="4" name="图片 3" descr="F17D7F71543E636052C32A9596BE43AB"/>
          <p:cNvPicPr>
            <a:picLocks noChangeAspect="1"/>
          </p:cNvPicPr>
          <p:nvPr/>
        </p:nvPicPr>
        <p:blipFill>
          <a:blip r:embed="rId2"/>
          <a:stretch>
            <a:fillRect/>
          </a:stretch>
        </p:blipFill>
        <p:spPr>
          <a:xfrm>
            <a:off x="219075" y="346075"/>
            <a:ext cx="5603875" cy="12452985"/>
          </a:xfrm>
          <a:prstGeom prst="rect">
            <a:avLst/>
          </a:prstGeom>
        </p:spPr>
      </p:pic>
      <p:pic>
        <p:nvPicPr>
          <p:cNvPr id="5" name="图片 4" descr="784F3F184BEA78DD50C0827FE93D3238"/>
          <p:cNvPicPr>
            <a:picLocks noChangeAspect="1"/>
          </p:cNvPicPr>
          <p:nvPr/>
        </p:nvPicPr>
        <p:blipFill>
          <a:blip r:embed="rId3"/>
          <a:stretch>
            <a:fillRect/>
          </a:stretch>
        </p:blipFill>
        <p:spPr>
          <a:xfrm>
            <a:off x="6866890" y="346075"/>
            <a:ext cx="5603240" cy="124536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E5EC-1FBF-493C-AC45-57216B317853}"/>
              </a:ext>
            </a:extLst>
          </p:cNvPr>
          <p:cNvSpPr>
            <a:spLocks noGrp="1"/>
          </p:cNvSpPr>
          <p:nvPr>
            <p:ph type="title"/>
          </p:nvPr>
        </p:nvSpPr>
        <p:spPr>
          <a:xfrm>
            <a:off x="13451840" y="730251"/>
            <a:ext cx="9255760" cy="1809749"/>
          </a:xfrm>
        </p:spPr>
        <p:txBody>
          <a:bodyPr/>
          <a:lstStyle/>
          <a:p>
            <a:r>
              <a:rPr lang="zh-CN" altLang="en-US" dirty="0">
                <a:solidFill>
                  <a:schemeClr val="accent5">
                    <a:lumMod val="20000"/>
                    <a:lumOff val="80000"/>
                  </a:schemeClr>
                </a:solidFill>
              </a:rPr>
              <a:t>购买</a:t>
            </a:r>
          </a:p>
        </p:txBody>
      </p:sp>
      <p:pic>
        <p:nvPicPr>
          <p:cNvPr id="5" name="内容占位符 4">
            <a:extLst>
              <a:ext uri="{FF2B5EF4-FFF2-40B4-BE49-F238E27FC236}">
                <a16:creationId xmlns:a16="http://schemas.microsoft.com/office/drawing/2014/main" id="{ABA0FA41-3DEC-4033-A3E4-20D3E259DC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8298" y="464500"/>
            <a:ext cx="5432822" cy="12072940"/>
          </a:xfrm>
        </p:spPr>
      </p:pic>
      <p:sp>
        <p:nvSpPr>
          <p:cNvPr id="6" name="内容占位符 2">
            <a:extLst>
              <a:ext uri="{FF2B5EF4-FFF2-40B4-BE49-F238E27FC236}">
                <a16:creationId xmlns:a16="http://schemas.microsoft.com/office/drawing/2014/main" id="{61D0259D-FB7A-4C56-B2C5-30A606BBF1AB}"/>
              </a:ext>
            </a:extLst>
          </p:cNvPr>
          <p:cNvSpPr txBox="1">
            <a:spLocks/>
          </p:cNvSpPr>
          <p:nvPr/>
        </p:nvSpPr>
        <p:spPr>
          <a:xfrm>
            <a:off x="13126720" y="3651250"/>
            <a:ext cx="9580880" cy="799211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accent5">
                    <a:lumMod val="20000"/>
                    <a:lumOff val="80000"/>
                  </a:schemeClr>
                </a:solidFill>
              </a:rPr>
              <a:t>点击立即购买后，会弹出商家的付款码，完成购买</a:t>
            </a:r>
            <a:br>
              <a:rPr lang="en-US" altLang="zh-CN" dirty="0">
                <a:solidFill>
                  <a:schemeClr val="accent5">
                    <a:lumMod val="20000"/>
                    <a:lumOff val="80000"/>
                  </a:schemeClr>
                </a:solidFill>
              </a:rPr>
            </a:br>
            <a:endParaRPr lang="zh-CN" altLang="en-US" dirty="0">
              <a:solidFill>
                <a:schemeClr val="accent5">
                  <a:lumMod val="20000"/>
                  <a:lumOff val="80000"/>
                </a:schemeClr>
              </a:solidFill>
            </a:endParaRPr>
          </a:p>
        </p:txBody>
      </p:sp>
    </p:spTree>
    <p:extLst>
      <p:ext uri="{BB962C8B-B14F-4D97-AF65-F5344CB8AC3E}">
        <p14:creationId xmlns:p14="http://schemas.microsoft.com/office/powerpoint/2010/main" val="47410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57460" y="730251"/>
            <a:ext cx="5750140" cy="2480309"/>
          </a:xfrm>
        </p:spPr>
        <p:txBody>
          <a:bodyPr/>
          <a:lstStyle/>
          <a:p>
            <a:r>
              <a:rPr lang="zh-CN" altLang="en-US" dirty="0">
                <a:solidFill>
                  <a:schemeClr val="accent5">
                    <a:lumMod val="20000"/>
                    <a:lumOff val="80000"/>
                  </a:schemeClr>
                </a:solidFill>
              </a:rPr>
              <a:t>分类</a:t>
            </a:r>
          </a:p>
        </p:txBody>
      </p:sp>
      <p:pic>
        <p:nvPicPr>
          <p:cNvPr id="11" name="内容占位符 10">
            <a:extLst>
              <a:ext uri="{FF2B5EF4-FFF2-40B4-BE49-F238E27FC236}">
                <a16:creationId xmlns:a16="http://schemas.microsoft.com/office/drawing/2014/main" id="{0EF8B641-F01D-49A0-9AE9-53DD456EE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9303" y="1520837"/>
            <a:ext cx="5749925" cy="1532230"/>
          </a:xfrm>
        </p:spPr>
      </p:pic>
      <p:pic>
        <p:nvPicPr>
          <p:cNvPr id="4" name="图片 3" descr="D7715C4C5138EFBF07F83FB9108DDBED"/>
          <p:cNvPicPr>
            <a:picLocks noChangeAspect="1"/>
          </p:cNvPicPr>
          <p:nvPr/>
        </p:nvPicPr>
        <p:blipFill>
          <a:blip r:embed="rId3"/>
          <a:stretch>
            <a:fillRect/>
          </a:stretch>
        </p:blipFill>
        <p:spPr>
          <a:xfrm>
            <a:off x="181610" y="3881120"/>
            <a:ext cx="3581281" cy="7958455"/>
          </a:xfrm>
          <a:prstGeom prst="rect">
            <a:avLst/>
          </a:prstGeom>
        </p:spPr>
      </p:pic>
      <p:pic>
        <p:nvPicPr>
          <p:cNvPr id="5" name="图片 4" descr="4C966C75680139B0EE85D628729E9CA1"/>
          <p:cNvPicPr>
            <a:picLocks noChangeAspect="1"/>
          </p:cNvPicPr>
          <p:nvPr/>
        </p:nvPicPr>
        <p:blipFill>
          <a:blip r:embed="rId4"/>
          <a:stretch>
            <a:fillRect/>
          </a:stretch>
        </p:blipFill>
        <p:spPr>
          <a:xfrm>
            <a:off x="4334266" y="3881120"/>
            <a:ext cx="3581072" cy="7958455"/>
          </a:xfrm>
          <a:prstGeom prst="rect">
            <a:avLst/>
          </a:prstGeom>
        </p:spPr>
      </p:pic>
      <p:pic>
        <p:nvPicPr>
          <p:cNvPr id="6" name="图片 5" descr="DE6AC2D79C97ED868DAAE91DF1B1C38D"/>
          <p:cNvPicPr>
            <a:picLocks noChangeAspect="1"/>
          </p:cNvPicPr>
          <p:nvPr/>
        </p:nvPicPr>
        <p:blipFill>
          <a:blip r:embed="rId5"/>
          <a:stretch>
            <a:fillRect/>
          </a:stretch>
        </p:blipFill>
        <p:spPr>
          <a:xfrm>
            <a:off x="8507494" y="3766184"/>
            <a:ext cx="3684506" cy="8188325"/>
          </a:xfrm>
          <a:prstGeom prst="rect">
            <a:avLst/>
          </a:prstGeom>
        </p:spPr>
      </p:pic>
      <p:pic>
        <p:nvPicPr>
          <p:cNvPr id="7" name="图片 6" descr="B45575E1AD64AC7D154119B9A3B1CCFD"/>
          <p:cNvPicPr>
            <a:picLocks noChangeAspect="1"/>
          </p:cNvPicPr>
          <p:nvPr/>
        </p:nvPicPr>
        <p:blipFill>
          <a:blip r:embed="rId6"/>
          <a:stretch>
            <a:fillRect/>
          </a:stretch>
        </p:blipFill>
        <p:spPr>
          <a:xfrm>
            <a:off x="12784156" y="3881120"/>
            <a:ext cx="3581148" cy="7959090"/>
          </a:xfrm>
          <a:prstGeom prst="rect">
            <a:avLst/>
          </a:prstGeom>
        </p:spPr>
      </p:pic>
      <p:sp>
        <p:nvSpPr>
          <p:cNvPr id="12" name="内容占位符 2">
            <a:extLst>
              <a:ext uri="{FF2B5EF4-FFF2-40B4-BE49-F238E27FC236}">
                <a16:creationId xmlns:a16="http://schemas.microsoft.com/office/drawing/2014/main" id="{C5C480E3-E0FD-4B13-81D2-67BE5895C44B}"/>
              </a:ext>
            </a:extLst>
          </p:cNvPr>
          <p:cNvSpPr txBox="1">
            <a:spLocks/>
          </p:cNvSpPr>
          <p:nvPr/>
        </p:nvSpPr>
        <p:spPr>
          <a:xfrm>
            <a:off x="16936602" y="3651249"/>
            <a:ext cx="5770997" cy="8303259"/>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accent5">
                    <a:lumMod val="20000"/>
                    <a:lumOff val="80000"/>
                  </a:schemeClr>
                </a:solidFill>
              </a:rPr>
              <a:t>通过点击四个分类的按钮可以快速筛选出用户需求的商品</a:t>
            </a:r>
            <a:br>
              <a:rPr lang="zh-CN" altLang="en-US" dirty="0">
                <a:solidFill>
                  <a:schemeClr val="accent5">
                    <a:lumMod val="20000"/>
                    <a:lumOff val="80000"/>
                  </a:schemeClr>
                </a:solidFill>
              </a:rPr>
            </a:br>
            <a:br>
              <a:rPr lang="en-US" altLang="zh-CN" dirty="0">
                <a:solidFill>
                  <a:schemeClr val="accent5">
                    <a:lumMod val="20000"/>
                    <a:lumOff val="80000"/>
                  </a:schemeClr>
                </a:solidFill>
              </a:rPr>
            </a:br>
            <a:endParaRPr lang="zh-CN" altLang="en-US" dirty="0">
              <a:solidFill>
                <a:schemeClr val="accent5">
                  <a:lumMod val="20000"/>
                  <a:lumOff val="8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15040" y="730251"/>
            <a:ext cx="11592560" cy="2012949"/>
          </a:xfrm>
        </p:spPr>
        <p:txBody>
          <a:bodyPr/>
          <a:lstStyle/>
          <a:p>
            <a:r>
              <a:rPr lang="zh-CN" altLang="en-US" dirty="0">
                <a:solidFill>
                  <a:schemeClr val="accent5">
                    <a:lumMod val="20000"/>
                    <a:lumOff val="80000"/>
                  </a:schemeClr>
                </a:solidFill>
              </a:rPr>
              <a:t>搜索</a:t>
            </a:r>
          </a:p>
        </p:txBody>
      </p:sp>
      <p:sp>
        <p:nvSpPr>
          <p:cNvPr id="3" name="内容占位符 2"/>
          <p:cNvSpPr>
            <a:spLocks noGrp="1"/>
          </p:cNvSpPr>
          <p:nvPr>
            <p:ph idx="1"/>
          </p:nvPr>
        </p:nvSpPr>
        <p:spPr>
          <a:xfrm>
            <a:off x="8676640" y="3651250"/>
            <a:ext cx="14030960" cy="8418830"/>
          </a:xfrm>
        </p:spPr>
        <p:txBody>
          <a:bodyPr/>
          <a:lstStyle/>
          <a:p>
            <a:r>
              <a:rPr lang="zh-CN" altLang="en-US" dirty="0">
                <a:solidFill>
                  <a:schemeClr val="accent5">
                    <a:lumMod val="20000"/>
                    <a:lumOff val="80000"/>
                  </a:schemeClr>
                </a:solidFill>
              </a:rPr>
              <a:t>在搜索栏输入商品名，通过关键字在</a:t>
            </a:r>
            <a:r>
              <a:rPr lang="en-US" altLang="zh-CN" dirty="0" err="1">
                <a:solidFill>
                  <a:schemeClr val="accent5">
                    <a:lumMod val="20000"/>
                    <a:lumOff val="80000"/>
                  </a:schemeClr>
                </a:solidFill>
              </a:rPr>
              <a:t>sqlite</a:t>
            </a:r>
            <a:r>
              <a:rPr lang="zh-CN" altLang="en-US" dirty="0">
                <a:solidFill>
                  <a:schemeClr val="accent5">
                    <a:lumMod val="20000"/>
                    <a:lumOff val="80000"/>
                  </a:schemeClr>
                </a:solidFill>
              </a:rPr>
              <a:t>中查找出对应的商品，并展示在页面上</a:t>
            </a: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pic>
        <p:nvPicPr>
          <p:cNvPr id="4" name="图片 3" descr="搜索"/>
          <p:cNvPicPr>
            <a:picLocks noChangeAspect="1"/>
          </p:cNvPicPr>
          <p:nvPr/>
        </p:nvPicPr>
        <p:blipFill>
          <a:blip r:embed="rId2"/>
          <a:stretch>
            <a:fillRect/>
          </a:stretch>
        </p:blipFill>
        <p:spPr>
          <a:xfrm>
            <a:off x="0" y="0"/>
            <a:ext cx="6172200" cy="13716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17120" y="730251"/>
            <a:ext cx="10190480" cy="2561589"/>
          </a:xfrm>
        </p:spPr>
        <p:txBody>
          <a:bodyPr/>
          <a:lstStyle/>
          <a:p>
            <a:r>
              <a:rPr lang="zh-CN" altLang="en-US" dirty="0">
                <a:solidFill>
                  <a:schemeClr val="accent5">
                    <a:lumMod val="20000"/>
                    <a:lumOff val="80000"/>
                  </a:schemeClr>
                </a:solidFill>
              </a:rPr>
              <a:t>省心卖</a:t>
            </a:r>
          </a:p>
        </p:txBody>
      </p:sp>
      <p:pic>
        <p:nvPicPr>
          <p:cNvPr id="6" name="内容占位符 5">
            <a:extLst>
              <a:ext uri="{FF2B5EF4-FFF2-40B4-BE49-F238E27FC236}">
                <a16:creationId xmlns:a16="http://schemas.microsoft.com/office/drawing/2014/main" id="{47DC76A1-7106-4260-988F-781FFB0CDB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0072" y="730251"/>
            <a:ext cx="4829175" cy="5810250"/>
          </a:xfrm>
        </p:spPr>
      </p:pic>
      <p:pic>
        <p:nvPicPr>
          <p:cNvPr id="4" name="图片 3" descr="省心卖"/>
          <p:cNvPicPr>
            <a:picLocks noChangeAspect="1"/>
          </p:cNvPicPr>
          <p:nvPr/>
        </p:nvPicPr>
        <p:blipFill>
          <a:blip r:embed="rId3"/>
          <a:stretch>
            <a:fillRect/>
          </a:stretch>
        </p:blipFill>
        <p:spPr>
          <a:xfrm>
            <a:off x="0" y="0"/>
            <a:ext cx="6172200" cy="13716000"/>
          </a:xfrm>
          <a:prstGeom prst="rect">
            <a:avLst/>
          </a:prstGeom>
        </p:spPr>
      </p:pic>
      <p:sp>
        <p:nvSpPr>
          <p:cNvPr id="7" name="内容占位符 2">
            <a:extLst>
              <a:ext uri="{FF2B5EF4-FFF2-40B4-BE49-F238E27FC236}">
                <a16:creationId xmlns:a16="http://schemas.microsoft.com/office/drawing/2014/main" id="{93BF4B4F-7624-40DC-903E-08BA6BD36BC1}"/>
              </a:ext>
            </a:extLst>
          </p:cNvPr>
          <p:cNvSpPr txBox="1">
            <a:spLocks/>
          </p:cNvSpPr>
          <p:nvPr/>
        </p:nvSpPr>
        <p:spPr>
          <a:xfrm>
            <a:off x="9773920" y="6858000"/>
            <a:ext cx="12933680" cy="521208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accent5">
                    <a:lumMod val="20000"/>
                    <a:lumOff val="80000"/>
                  </a:schemeClr>
                </a:solidFill>
              </a:rPr>
              <a:t>在发布页面点击省心卖，会展示当前用户已发布的在售商品列表</a:t>
            </a:r>
            <a:br>
              <a:rPr lang="zh-CN" altLang="en-US" dirty="0">
                <a:solidFill>
                  <a:schemeClr val="accent5">
                    <a:lumMod val="20000"/>
                    <a:lumOff val="80000"/>
                  </a:schemeClr>
                </a:solidFill>
              </a:rPr>
            </a:b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25562" y="730251"/>
            <a:ext cx="5082037" cy="2602229"/>
          </a:xfrm>
        </p:spPr>
        <p:txBody>
          <a:bodyPr/>
          <a:lstStyle/>
          <a:p>
            <a:r>
              <a:rPr lang="zh-CN" altLang="en-US" dirty="0">
                <a:solidFill>
                  <a:schemeClr val="accent5">
                    <a:lumMod val="20000"/>
                    <a:lumOff val="80000"/>
                  </a:schemeClr>
                </a:solidFill>
              </a:rPr>
              <a:t>我的</a:t>
            </a:r>
          </a:p>
        </p:txBody>
      </p:sp>
      <p:sp>
        <p:nvSpPr>
          <p:cNvPr id="3" name="内容占位符 2"/>
          <p:cNvSpPr>
            <a:spLocks noGrp="1"/>
          </p:cNvSpPr>
          <p:nvPr>
            <p:ph idx="1"/>
          </p:nvPr>
        </p:nvSpPr>
        <p:spPr>
          <a:xfrm>
            <a:off x="995680" y="9367520"/>
            <a:ext cx="21711920" cy="2986406"/>
          </a:xfrm>
        </p:spPr>
        <p:txBody>
          <a:bodyPr/>
          <a:lstStyle/>
          <a:p>
            <a:r>
              <a:rPr lang="zh-CN" altLang="en-US" dirty="0">
                <a:solidFill>
                  <a:schemeClr val="accent5">
                    <a:lumMod val="20000"/>
                    <a:lumOff val="80000"/>
                  </a:schemeClr>
                </a:solidFill>
              </a:rPr>
              <a:t>在“我的”页面用户可以查看个人信息、更改密码，查看我的发布、我的收藏、退出登陆</a:t>
            </a:r>
            <a:endParaRPr lang="en-US" altLang="zh-CN" dirty="0">
              <a:solidFill>
                <a:schemeClr val="accent5">
                  <a:lumMod val="20000"/>
                  <a:lumOff val="80000"/>
                </a:schemeClr>
              </a:solidFill>
            </a:endParaRPr>
          </a:p>
          <a:p>
            <a:r>
              <a:rPr lang="zh-CN" altLang="en-US" dirty="0">
                <a:solidFill>
                  <a:schemeClr val="accent5">
                    <a:lumMod val="20000"/>
                    <a:lumOff val="80000"/>
                  </a:schemeClr>
                </a:solidFill>
              </a:rPr>
              <a:t>点击个人信息，可以查看当前帐号的信息详情并更改</a:t>
            </a:r>
          </a:p>
        </p:txBody>
      </p:sp>
      <p:pic>
        <p:nvPicPr>
          <p:cNvPr id="4" name="图片 3" descr="我的"/>
          <p:cNvPicPr>
            <a:picLocks noChangeAspect="1"/>
          </p:cNvPicPr>
          <p:nvPr/>
        </p:nvPicPr>
        <p:blipFill>
          <a:blip r:embed="rId2"/>
          <a:stretch>
            <a:fillRect/>
          </a:stretch>
        </p:blipFill>
        <p:spPr>
          <a:xfrm>
            <a:off x="301543" y="254000"/>
            <a:ext cx="3916115" cy="8702676"/>
          </a:xfrm>
          <a:prstGeom prst="rect">
            <a:avLst/>
          </a:prstGeom>
        </p:spPr>
      </p:pic>
      <p:pic>
        <p:nvPicPr>
          <p:cNvPr id="5" name="图片 4" descr="个人信息"/>
          <p:cNvPicPr>
            <a:picLocks noChangeAspect="1"/>
          </p:cNvPicPr>
          <p:nvPr/>
        </p:nvPicPr>
        <p:blipFill>
          <a:blip r:embed="rId3"/>
          <a:stretch>
            <a:fillRect/>
          </a:stretch>
        </p:blipFill>
        <p:spPr>
          <a:xfrm>
            <a:off x="4632948" y="254000"/>
            <a:ext cx="3915469" cy="8702676"/>
          </a:xfrm>
          <a:prstGeom prst="rect">
            <a:avLst/>
          </a:prstGeom>
        </p:spPr>
      </p:pic>
      <p:pic>
        <p:nvPicPr>
          <p:cNvPr id="6" name="图片 5" descr="修改个人信息"/>
          <p:cNvPicPr>
            <a:picLocks noChangeAspect="1"/>
          </p:cNvPicPr>
          <p:nvPr/>
        </p:nvPicPr>
        <p:blipFill>
          <a:blip r:embed="rId4"/>
          <a:stretch>
            <a:fillRect/>
          </a:stretch>
        </p:blipFill>
        <p:spPr>
          <a:xfrm>
            <a:off x="8963707" y="254000"/>
            <a:ext cx="3915807" cy="8702676"/>
          </a:xfrm>
          <a:prstGeom prst="rect">
            <a:avLst/>
          </a:prstGeom>
        </p:spPr>
      </p:pic>
      <p:pic>
        <p:nvPicPr>
          <p:cNvPr id="7" name="图片 6" descr="个人信息修改成功"/>
          <p:cNvPicPr>
            <a:picLocks noChangeAspect="1"/>
          </p:cNvPicPr>
          <p:nvPr/>
        </p:nvPicPr>
        <p:blipFill>
          <a:blip r:embed="rId5"/>
          <a:stretch>
            <a:fillRect/>
          </a:stretch>
        </p:blipFill>
        <p:spPr>
          <a:xfrm>
            <a:off x="13294804" y="121235"/>
            <a:ext cx="3916115" cy="87033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4027004" y="-3286"/>
            <a:ext cx="9774290" cy="7454348"/>
          </a:xfrm>
          <a:prstGeom prst="rect">
            <a:avLst/>
          </a:prstGeom>
          <a:noFill/>
        </p:spPr>
        <p:txBody>
          <a:bodyPr wrap="square">
            <a:spAutoFit/>
          </a:bodyPr>
          <a:lstStyle/>
          <a:p>
            <a:pPr algn="ctr">
              <a:lnSpc>
                <a:spcPct val="110000"/>
              </a:lnSpc>
            </a:pPr>
            <a:r>
              <a:rPr lang="en-US" altLang="zh-CN" sz="44800" i="1" dirty="0">
                <a:gradFill flip="none" rotWithShape="1">
                  <a:gsLst>
                    <a:gs pos="0">
                      <a:srgbClr val="235B8E">
                        <a:alpha val="30000"/>
                      </a:srgbClr>
                    </a:gs>
                    <a:gs pos="100000">
                      <a:srgbClr val="235B8E">
                        <a:alpha val="0"/>
                      </a:srgbClr>
                    </a:gs>
                  </a:gsLst>
                  <a:lin ang="5400000" scaled="1"/>
                  <a:tileRect/>
                </a:gra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AI</a:t>
            </a:r>
          </a:p>
        </p:txBody>
      </p:sp>
      <p:sp>
        <p:nvSpPr>
          <p:cNvPr id="23" name="任意多边形: 形状 22"/>
          <p:cNvSpPr/>
          <p:nvPr/>
        </p:nvSpPr>
        <p:spPr>
          <a:xfrm rot="16200000">
            <a:off x="22425725" y="11751400"/>
            <a:ext cx="720000" cy="720000"/>
          </a:xfrm>
          <a:custGeom>
            <a:avLst/>
            <a:gdLst>
              <a:gd name="connsiteX0" fmla="*/ 360000 w 1440000"/>
              <a:gd name="connsiteY0" fmla="*/ 379050 h 1440000"/>
              <a:gd name="connsiteX1" fmla="*/ 360000 w 1440000"/>
              <a:gd name="connsiteY1" fmla="*/ 739050 h 1440000"/>
              <a:gd name="connsiteX2" fmla="*/ 720000 w 1440000"/>
              <a:gd name="connsiteY2" fmla="*/ 1099050 h 1440000"/>
              <a:gd name="connsiteX3" fmla="*/ 1080000 w 1440000"/>
              <a:gd name="connsiteY3" fmla="*/ 739050 h 1440000"/>
              <a:gd name="connsiteX4" fmla="*/ 1080000 w 1440000"/>
              <a:gd name="connsiteY4" fmla="*/ 379050 h 1440000"/>
              <a:gd name="connsiteX5" fmla="*/ 720000 w 1440000"/>
              <a:gd name="connsiteY5" fmla="*/ 739050 h 1440000"/>
              <a:gd name="connsiteX6" fmla="*/ 720000 w 1440000"/>
              <a:gd name="connsiteY6" fmla="*/ 0 h 1440000"/>
              <a:gd name="connsiteX7" fmla="*/ 1440000 w 1440000"/>
              <a:gd name="connsiteY7" fmla="*/ 720000 h 1440000"/>
              <a:gd name="connsiteX8" fmla="*/ 720000 w 1440000"/>
              <a:gd name="connsiteY8" fmla="*/ 1440000 h 1440000"/>
              <a:gd name="connsiteX9" fmla="*/ 0 w 1440000"/>
              <a:gd name="connsiteY9" fmla="*/ 720000 h 1440000"/>
              <a:gd name="connsiteX10" fmla="*/ 720000 w 1440000"/>
              <a:gd name="connsiteY10"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000" h="1440000">
                <a:moveTo>
                  <a:pt x="360000" y="379050"/>
                </a:moveTo>
                <a:lnTo>
                  <a:pt x="360000" y="739050"/>
                </a:lnTo>
                <a:lnTo>
                  <a:pt x="720000" y="1099050"/>
                </a:lnTo>
                <a:lnTo>
                  <a:pt x="1080000" y="739050"/>
                </a:lnTo>
                <a:lnTo>
                  <a:pt x="1080000" y="379050"/>
                </a:lnTo>
                <a:lnTo>
                  <a:pt x="720000" y="739050"/>
                </a:lnTo>
                <a:close/>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gradFill flip="none" rotWithShape="1">
            <a:gsLst>
              <a:gs pos="20000">
                <a:srgbClr val="39A0EC"/>
              </a:gs>
              <a:gs pos="80000">
                <a:srgbClr val="235B8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698658" y="-2389239"/>
            <a:ext cx="1385623" cy="1385623"/>
          </a:xfrm>
          <a:prstGeom prst="ellipse">
            <a:avLst/>
          </a:prstGeom>
          <a:solidFill>
            <a:srgbClr val="23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543696" y="-2389239"/>
            <a:ext cx="1385623" cy="1385623"/>
          </a:xfrm>
          <a:prstGeom prst="ellipse">
            <a:avLst/>
          </a:prstGeom>
          <a:solidFill>
            <a:srgbClr val="39A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388734" y="-2389239"/>
            <a:ext cx="1385623" cy="1385623"/>
          </a:xfrm>
          <a:prstGeom prst="ellipse">
            <a:avLst/>
          </a:prstGeom>
          <a:gradFill>
            <a:gsLst>
              <a:gs pos="20000">
                <a:srgbClr val="39A0EC"/>
              </a:gs>
              <a:gs pos="80000">
                <a:srgbClr val="235B8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985999" y="3723888"/>
            <a:ext cx="14412003" cy="7577625"/>
            <a:chOff x="4105834" y="3723888"/>
            <a:chExt cx="14412003" cy="7577625"/>
          </a:xfrm>
        </p:grpSpPr>
        <p:grpSp>
          <p:nvGrpSpPr>
            <p:cNvPr id="3" name="组合 2"/>
            <p:cNvGrpSpPr/>
            <p:nvPr/>
          </p:nvGrpSpPr>
          <p:grpSpPr>
            <a:xfrm>
              <a:off x="4105834" y="3723888"/>
              <a:ext cx="9433556" cy="2377536"/>
              <a:chOff x="4105834" y="3723888"/>
              <a:chExt cx="9433556" cy="2377536"/>
            </a:xfrm>
          </p:grpSpPr>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834" y="3723888"/>
                <a:ext cx="9433556" cy="2377536"/>
              </a:xfrm>
              <a:prstGeom prst="rect">
                <a:avLst/>
              </a:prstGeom>
              <a:effectLst>
                <a:softEdge rad="609600"/>
              </a:effectLst>
            </p:spPr>
          </p:pic>
          <p:sp>
            <p:nvSpPr>
              <p:cNvPr id="13" name="矩形 12"/>
              <p:cNvSpPr/>
              <p:nvPr/>
            </p:nvSpPr>
            <p:spPr>
              <a:xfrm>
                <a:off x="4720556" y="3758281"/>
                <a:ext cx="4953000" cy="923290"/>
              </a:xfrm>
              <a:prstGeom prst="rect">
                <a:avLst/>
              </a:prstGeom>
            </p:spPr>
            <p:txBody>
              <a:bodyPr wrap="none" lIns="0" tIns="0" rIns="0" bIns="0">
                <a:spAutoFit/>
              </a:bodyPr>
              <a:lstStyle/>
              <a:p>
                <a:pPr>
                  <a:defRPr/>
                </a:pPr>
                <a:r>
                  <a:rPr lang="en-US" altLang="zh-CN" sz="6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01   </a:t>
                </a:r>
                <a:r>
                  <a:rPr lang="zh-CN" altLang="en-US" sz="6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项目简介</a:t>
                </a:r>
              </a:p>
            </p:txBody>
          </p:sp>
        </p:grpSp>
        <p:grpSp>
          <p:nvGrpSpPr>
            <p:cNvPr id="4" name="组合 3"/>
            <p:cNvGrpSpPr/>
            <p:nvPr/>
          </p:nvGrpSpPr>
          <p:grpSpPr>
            <a:xfrm>
              <a:off x="5765316" y="5457251"/>
              <a:ext cx="9433556" cy="2377536"/>
              <a:chOff x="6352093" y="5457251"/>
              <a:chExt cx="9433556" cy="2377536"/>
            </a:xfrm>
          </p:grpSpPr>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093" y="5457251"/>
                <a:ext cx="9433556" cy="2377536"/>
              </a:xfrm>
              <a:prstGeom prst="rect">
                <a:avLst/>
              </a:prstGeom>
              <a:effectLst>
                <a:softEdge rad="609600"/>
              </a:effectLst>
            </p:spPr>
          </p:pic>
          <p:sp>
            <p:nvSpPr>
              <p:cNvPr id="16" name="矩形 15"/>
              <p:cNvSpPr/>
              <p:nvPr/>
            </p:nvSpPr>
            <p:spPr>
              <a:xfrm>
                <a:off x="6947235" y="5498321"/>
                <a:ext cx="4953000" cy="923290"/>
              </a:xfrm>
              <a:prstGeom prst="rect">
                <a:avLst/>
              </a:prstGeom>
            </p:spPr>
            <p:txBody>
              <a:bodyPr wrap="none" lIns="0" tIns="0" rIns="0" bIns="0">
                <a:spAutoFit/>
              </a:bodyPr>
              <a:lstStyle/>
              <a:p>
                <a:pPr>
                  <a:defRPr/>
                </a:pPr>
                <a:r>
                  <a:rPr lang="en-US" altLang="zh-CN" sz="6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02   </a:t>
                </a:r>
                <a:r>
                  <a:rPr lang="zh-CN" altLang="en-US" sz="6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详情演示</a:t>
                </a:r>
              </a:p>
            </p:txBody>
          </p:sp>
        </p:grpSp>
        <p:grpSp>
          <p:nvGrpSpPr>
            <p:cNvPr id="5" name="组合 4"/>
            <p:cNvGrpSpPr/>
            <p:nvPr/>
          </p:nvGrpSpPr>
          <p:grpSpPr>
            <a:xfrm>
              <a:off x="7424798" y="7190614"/>
              <a:ext cx="9433556" cy="2377536"/>
              <a:chOff x="8598352" y="7190614"/>
              <a:chExt cx="9433556" cy="2377536"/>
            </a:xfrm>
          </p:grpSpPr>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8352" y="7190614"/>
                <a:ext cx="9433556" cy="2377536"/>
              </a:xfrm>
              <a:prstGeom prst="rect">
                <a:avLst/>
              </a:prstGeom>
              <a:effectLst>
                <a:softEdge rad="609600"/>
              </a:effectLst>
            </p:spPr>
          </p:pic>
          <p:sp>
            <p:nvSpPr>
              <p:cNvPr id="19" name="矩形 18"/>
              <p:cNvSpPr/>
              <p:nvPr/>
            </p:nvSpPr>
            <p:spPr>
              <a:xfrm>
                <a:off x="9192329" y="7238361"/>
                <a:ext cx="4953000" cy="923290"/>
              </a:xfrm>
              <a:prstGeom prst="rect">
                <a:avLst/>
              </a:prstGeom>
            </p:spPr>
            <p:txBody>
              <a:bodyPr wrap="none" lIns="0" tIns="0" rIns="0" bIns="0">
                <a:spAutoFit/>
              </a:bodyPr>
              <a:lstStyle/>
              <a:p>
                <a:pPr>
                  <a:defRPr/>
                </a:pPr>
                <a:r>
                  <a:rPr lang="en-US" altLang="zh-CN" sz="6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03   </a:t>
                </a:r>
                <a:r>
                  <a:rPr lang="zh-CN" altLang="en-US" sz="6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代码详解</a:t>
                </a:r>
              </a:p>
            </p:txBody>
          </p:sp>
        </p:grpSp>
        <p:grpSp>
          <p:nvGrpSpPr>
            <p:cNvPr id="6" name="组合 5"/>
            <p:cNvGrpSpPr/>
            <p:nvPr/>
          </p:nvGrpSpPr>
          <p:grpSpPr>
            <a:xfrm>
              <a:off x="9084281" y="8923977"/>
              <a:ext cx="9433556" cy="2377536"/>
              <a:chOff x="10844611" y="8923977"/>
              <a:chExt cx="9433556" cy="2377536"/>
            </a:xfrm>
          </p:grpSpPr>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4611" y="8923977"/>
                <a:ext cx="9433556" cy="2377536"/>
              </a:xfrm>
              <a:prstGeom prst="rect">
                <a:avLst/>
              </a:prstGeom>
              <a:effectLst>
                <a:softEdge rad="609600"/>
              </a:effectLst>
            </p:spPr>
          </p:pic>
          <p:sp>
            <p:nvSpPr>
              <p:cNvPr id="20" name="矩形 19"/>
              <p:cNvSpPr/>
              <p:nvPr/>
            </p:nvSpPr>
            <p:spPr>
              <a:xfrm>
                <a:off x="11400593" y="8978400"/>
                <a:ext cx="5334000" cy="923290"/>
              </a:xfrm>
              <a:prstGeom prst="rect">
                <a:avLst/>
              </a:prstGeom>
            </p:spPr>
            <p:txBody>
              <a:bodyPr wrap="none" lIns="0" tIns="0" rIns="0" bIns="0">
                <a:spAutoFit/>
              </a:bodyPr>
              <a:lstStyle/>
              <a:p>
                <a:pPr>
                  <a:defRPr/>
                </a:pPr>
                <a:r>
                  <a:rPr lang="en-US" altLang="zh-CN" sz="6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04  </a:t>
                </a:r>
                <a:r>
                  <a:rPr lang="zh-CN" altLang="en-US" sz="6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成果与总结</a:t>
                </a:r>
              </a:p>
            </p:txBody>
          </p:sp>
        </p:grpSp>
      </p:grpSp>
      <p:pic>
        <p:nvPicPr>
          <p:cNvPr id="31" name="图片 3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6270" t="16427" b="16427"/>
          <a:stretch>
            <a:fillRect/>
          </a:stretch>
        </p:blipFill>
        <p:spPr>
          <a:xfrm>
            <a:off x="3027161" y="1656198"/>
            <a:ext cx="16054400" cy="11500970"/>
          </a:xfrm>
          <a:prstGeom prst="rect">
            <a:avLst/>
          </a:prstGeom>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3680" y="730251"/>
            <a:ext cx="13583920" cy="2317749"/>
          </a:xfrm>
        </p:spPr>
        <p:txBody>
          <a:bodyPr/>
          <a:lstStyle/>
          <a:p>
            <a:r>
              <a:rPr lang="zh-CN" altLang="en-US" dirty="0">
                <a:solidFill>
                  <a:schemeClr val="accent5">
                    <a:lumMod val="20000"/>
                    <a:lumOff val="80000"/>
                  </a:schemeClr>
                </a:solidFill>
              </a:rPr>
              <a:t>更改密码</a:t>
            </a:r>
          </a:p>
        </p:txBody>
      </p:sp>
      <p:sp>
        <p:nvSpPr>
          <p:cNvPr id="3" name="内容占位符 2"/>
          <p:cNvSpPr>
            <a:spLocks noGrp="1"/>
          </p:cNvSpPr>
          <p:nvPr>
            <p:ph idx="1"/>
          </p:nvPr>
        </p:nvSpPr>
        <p:spPr>
          <a:xfrm>
            <a:off x="9530080" y="3651250"/>
            <a:ext cx="13177520" cy="7524750"/>
          </a:xfrm>
        </p:spPr>
        <p:txBody>
          <a:bodyPr/>
          <a:lstStyle/>
          <a:p>
            <a:r>
              <a:rPr lang="zh-CN" altLang="en-US" dirty="0">
                <a:solidFill>
                  <a:schemeClr val="accent5">
                    <a:lumMod val="20000"/>
                    <a:lumOff val="80000"/>
                  </a:schemeClr>
                </a:solidFill>
              </a:rPr>
              <a:t>点击更改密码后输入旧密码与新密码并通过验证确认后便可成功修改当前用户的密码</a:t>
            </a:r>
          </a:p>
        </p:txBody>
      </p:sp>
      <p:pic>
        <p:nvPicPr>
          <p:cNvPr id="4" name="图片 3" descr="更改密码"/>
          <p:cNvPicPr>
            <a:picLocks noChangeAspect="1"/>
          </p:cNvPicPr>
          <p:nvPr/>
        </p:nvPicPr>
        <p:blipFill>
          <a:blip r:embed="rId2"/>
          <a:stretch>
            <a:fillRect/>
          </a:stretch>
        </p:blipFill>
        <p:spPr>
          <a:xfrm>
            <a:off x="0" y="0"/>
            <a:ext cx="6172200" cy="13716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9600" y="730251"/>
            <a:ext cx="14478000" cy="2439669"/>
          </a:xfrm>
        </p:spPr>
        <p:txBody>
          <a:bodyPr/>
          <a:lstStyle/>
          <a:p>
            <a:r>
              <a:rPr lang="zh-CN" altLang="en-US" dirty="0">
                <a:solidFill>
                  <a:schemeClr val="accent5">
                    <a:lumMod val="20000"/>
                    <a:lumOff val="80000"/>
                  </a:schemeClr>
                </a:solidFill>
              </a:rPr>
              <a:t>我的发布</a:t>
            </a:r>
            <a:br>
              <a:rPr lang="zh-CN" altLang="en-US" dirty="0"/>
            </a:br>
            <a:endParaRPr lang="zh-CN" altLang="en-US" dirty="0"/>
          </a:p>
        </p:txBody>
      </p:sp>
      <p:sp>
        <p:nvSpPr>
          <p:cNvPr id="3" name="内容占位符 2"/>
          <p:cNvSpPr>
            <a:spLocks noGrp="1"/>
          </p:cNvSpPr>
          <p:nvPr>
            <p:ph idx="1"/>
          </p:nvPr>
        </p:nvSpPr>
        <p:spPr>
          <a:xfrm>
            <a:off x="8229600" y="3651250"/>
            <a:ext cx="14478000" cy="8439150"/>
          </a:xfrm>
        </p:spPr>
        <p:txBody>
          <a:bodyPr/>
          <a:lstStyle/>
          <a:p>
            <a:r>
              <a:rPr lang="zh-CN" altLang="en-US" dirty="0">
                <a:solidFill>
                  <a:schemeClr val="accent5">
                    <a:lumMod val="20000"/>
                    <a:lumOff val="80000"/>
                  </a:schemeClr>
                </a:solidFill>
              </a:rPr>
              <a:t>点击我的发布后，便可查看我发布的商品列表并查看详情</a:t>
            </a:r>
          </a:p>
        </p:txBody>
      </p:sp>
      <p:pic>
        <p:nvPicPr>
          <p:cNvPr id="4" name="图片 3" descr="我的发布"/>
          <p:cNvPicPr>
            <a:picLocks noChangeAspect="1"/>
          </p:cNvPicPr>
          <p:nvPr/>
        </p:nvPicPr>
        <p:blipFill>
          <a:blip r:embed="rId2"/>
          <a:stretch>
            <a:fillRect/>
          </a:stretch>
        </p:blipFill>
        <p:spPr>
          <a:xfrm>
            <a:off x="0" y="0"/>
            <a:ext cx="6172200" cy="1371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29120" y="730251"/>
            <a:ext cx="15778480" cy="2503805"/>
          </a:xfrm>
        </p:spPr>
        <p:txBody>
          <a:bodyPr/>
          <a:lstStyle/>
          <a:p>
            <a:r>
              <a:rPr lang="zh-CN" altLang="en-US" dirty="0">
                <a:solidFill>
                  <a:schemeClr val="accent5">
                    <a:lumMod val="20000"/>
                    <a:lumOff val="80000"/>
                  </a:schemeClr>
                </a:solidFill>
              </a:rPr>
              <a:t>我的收藏</a:t>
            </a: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sp>
        <p:nvSpPr>
          <p:cNvPr id="3" name="内容占位符 2"/>
          <p:cNvSpPr>
            <a:spLocks noGrp="1"/>
          </p:cNvSpPr>
          <p:nvPr>
            <p:ph idx="1"/>
          </p:nvPr>
        </p:nvSpPr>
        <p:spPr>
          <a:xfrm>
            <a:off x="6929120" y="3651250"/>
            <a:ext cx="15778480" cy="8093710"/>
          </a:xfrm>
        </p:spPr>
        <p:txBody>
          <a:bodyPr/>
          <a:lstStyle/>
          <a:p>
            <a:r>
              <a:rPr lang="zh-CN" altLang="en-US" dirty="0">
                <a:solidFill>
                  <a:schemeClr val="accent5">
                    <a:lumMod val="20000"/>
                    <a:lumOff val="80000"/>
                  </a:schemeClr>
                </a:solidFill>
              </a:rPr>
              <a:t>点击我的收藏后，便可查看我喜欢并收藏的商品</a:t>
            </a: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pic>
        <p:nvPicPr>
          <p:cNvPr id="4" name="图片 3" descr="551EB58A90A9E153A6870F7E83B15D8B"/>
          <p:cNvPicPr>
            <a:picLocks noChangeAspect="1"/>
          </p:cNvPicPr>
          <p:nvPr/>
        </p:nvPicPr>
        <p:blipFill>
          <a:blip r:embed="rId2"/>
          <a:stretch>
            <a:fillRect/>
          </a:stretch>
        </p:blipFill>
        <p:spPr>
          <a:xfrm>
            <a:off x="534035" y="436880"/>
            <a:ext cx="5550535" cy="123342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3131" y="7959434"/>
            <a:ext cx="8702594" cy="2377536"/>
          </a:xfrm>
          <a:prstGeom prst="rect">
            <a:avLst/>
          </a:prstGeom>
          <a:effectLst>
            <a:softEdge rad="609600"/>
          </a:effectLst>
        </p:spPr>
      </p:pic>
      <p:sp>
        <p:nvSpPr>
          <p:cNvPr id="12" name="文本框 11"/>
          <p:cNvSpPr txBox="1"/>
          <p:nvPr/>
        </p:nvSpPr>
        <p:spPr>
          <a:xfrm>
            <a:off x="7126941" y="6204398"/>
            <a:ext cx="14671070" cy="2060757"/>
          </a:xfrm>
          <a:prstGeom prst="rect">
            <a:avLst/>
          </a:prstGeom>
          <a:noFill/>
        </p:spPr>
        <p:txBody>
          <a:bodyPr wrap="square" rtlCol="0">
            <a:spAutoFit/>
          </a:bodyPr>
          <a:lstStyle/>
          <a:p>
            <a:pPr algn="r">
              <a:lnSpc>
                <a:spcPct val="110000"/>
              </a:lnSpc>
            </a:pPr>
            <a:r>
              <a:rPr lang="zh-CN" altLang="en-US" sz="125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代码详解</a:t>
            </a:r>
          </a:p>
        </p:txBody>
      </p:sp>
      <p:sp>
        <p:nvSpPr>
          <p:cNvPr id="15" name="文本框_5"/>
          <p:cNvSpPr txBox="1"/>
          <p:nvPr/>
        </p:nvSpPr>
        <p:spPr>
          <a:xfrm>
            <a:off x="10929320" y="8354608"/>
            <a:ext cx="10833354" cy="691984"/>
          </a:xfrm>
          <a:prstGeom prst="rect">
            <a:avLst/>
          </a:prstGeom>
          <a:ln w="12700">
            <a:miter lim="400000"/>
          </a:ln>
        </p:spPr>
        <p:txBody>
          <a:bodyPr wrap="square" lIns="50800" tIns="50800" rIns="50800" bIns="50800">
            <a:spAutoFit/>
          </a:bodyPr>
          <a:lstStyle/>
          <a:p>
            <a:pPr algn="r" defTabSz="457200" latinLnBrk="1" hangingPunct="1">
              <a:lnSpc>
                <a:spcPct val="150000"/>
              </a:lnSpc>
              <a:spcBef>
                <a:spcPts val="0"/>
              </a:spcBef>
              <a:defRPr sz="1800">
                <a:solidFill>
                  <a:srgbClr val="FFFFFF"/>
                </a:solidFill>
                <a:latin typeface="Roboto" panose="02000000000000000000"/>
                <a:ea typeface="Roboto" panose="02000000000000000000"/>
                <a:cs typeface="Roboto" panose="02000000000000000000"/>
                <a:sym typeface="Roboto" panose="02000000000000000000"/>
              </a:defRPr>
            </a:pPr>
            <a:endParaRPr lang="en-US" altLang="zh-CN" sz="2800" i="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3" name="任意多边形: 形状 22"/>
          <p:cNvSpPr/>
          <p:nvPr/>
        </p:nvSpPr>
        <p:spPr>
          <a:xfrm rot="16200000">
            <a:off x="22425725" y="11751400"/>
            <a:ext cx="720000" cy="720000"/>
          </a:xfrm>
          <a:custGeom>
            <a:avLst/>
            <a:gdLst>
              <a:gd name="connsiteX0" fmla="*/ 360000 w 1440000"/>
              <a:gd name="connsiteY0" fmla="*/ 379050 h 1440000"/>
              <a:gd name="connsiteX1" fmla="*/ 360000 w 1440000"/>
              <a:gd name="connsiteY1" fmla="*/ 739050 h 1440000"/>
              <a:gd name="connsiteX2" fmla="*/ 720000 w 1440000"/>
              <a:gd name="connsiteY2" fmla="*/ 1099050 h 1440000"/>
              <a:gd name="connsiteX3" fmla="*/ 1080000 w 1440000"/>
              <a:gd name="connsiteY3" fmla="*/ 739050 h 1440000"/>
              <a:gd name="connsiteX4" fmla="*/ 1080000 w 1440000"/>
              <a:gd name="connsiteY4" fmla="*/ 379050 h 1440000"/>
              <a:gd name="connsiteX5" fmla="*/ 720000 w 1440000"/>
              <a:gd name="connsiteY5" fmla="*/ 739050 h 1440000"/>
              <a:gd name="connsiteX6" fmla="*/ 720000 w 1440000"/>
              <a:gd name="connsiteY6" fmla="*/ 0 h 1440000"/>
              <a:gd name="connsiteX7" fmla="*/ 1440000 w 1440000"/>
              <a:gd name="connsiteY7" fmla="*/ 720000 h 1440000"/>
              <a:gd name="connsiteX8" fmla="*/ 720000 w 1440000"/>
              <a:gd name="connsiteY8" fmla="*/ 1440000 h 1440000"/>
              <a:gd name="connsiteX9" fmla="*/ 0 w 1440000"/>
              <a:gd name="connsiteY9" fmla="*/ 720000 h 1440000"/>
              <a:gd name="connsiteX10" fmla="*/ 720000 w 1440000"/>
              <a:gd name="connsiteY10"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000" h="1440000">
                <a:moveTo>
                  <a:pt x="360000" y="379050"/>
                </a:moveTo>
                <a:lnTo>
                  <a:pt x="360000" y="739050"/>
                </a:lnTo>
                <a:lnTo>
                  <a:pt x="720000" y="1099050"/>
                </a:lnTo>
                <a:lnTo>
                  <a:pt x="1080000" y="739050"/>
                </a:lnTo>
                <a:lnTo>
                  <a:pt x="1080000" y="379050"/>
                </a:lnTo>
                <a:lnTo>
                  <a:pt x="720000" y="739050"/>
                </a:lnTo>
                <a:close/>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gradFill flip="none" rotWithShape="1">
            <a:gsLst>
              <a:gs pos="20000">
                <a:srgbClr val="39A0EC"/>
              </a:gs>
              <a:gs pos="80000">
                <a:srgbClr val="235B8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698658" y="-2389239"/>
            <a:ext cx="1385623" cy="1385623"/>
          </a:xfrm>
          <a:prstGeom prst="ellipse">
            <a:avLst/>
          </a:prstGeom>
          <a:solidFill>
            <a:srgbClr val="23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543696" y="-2389239"/>
            <a:ext cx="1385623" cy="1385623"/>
          </a:xfrm>
          <a:prstGeom prst="ellipse">
            <a:avLst/>
          </a:prstGeom>
          <a:solidFill>
            <a:srgbClr val="39A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388734" y="-2389239"/>
            <a:ext cx="1385623" cy="1385623"/>
          </a:xfrm>
          <a:prstGeom prst="ellipse">
            <a:avLst/>
          </a:prstGeom>
          <a:gradFill>
            <a:gsLst>
              <a:gs pos="20000">
                <a:srgbClr val="39A0EC"/>
              </a:gs>
              <a:gs pos="80000">
                <a:srgbClr val="235B8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027004" y="-3286"/>
            <a:ext cx="9774290" cy="7454348"/>
          </a:xfrm>
          <a:prstGeom prst="rect">
            <a:avLst/>
          </a:prstGeom>
          <a:noFill/>
        </p:spPr>
        <p:txBody>
          <a:bodyPr wrap="square">
            <a:spAutoFit/>
          </a:bodyPr>
          <a:lstStyle/>
          <a:p>
            <a:pPr algn="ctr">
              <a:lnSpc>
                <a:spcPct val="110000"/>
              </a:lnSpc>
            </a:pPr>
            <a:r>
              <a:rPr lang="en-US" altLang="zh-CN" sz="44800" i="1" dirty="0">
                <a:gradFill flip="none" rotWithShape="1">
                  <a:gsLst>
                    <a:gs pos="0">
                      <a:srgbClr val="235B8E">
                        <a:alpha val="30000"/>
                      </a:srgbClr>
                    </a:gs>
                    <a:gs pos="100000">
                      <a:srgbClr val="235B8E">
                        <a:alpha val="0"/>
                      </a:srgbClr>
                    </a:gs>
                  </a:gsLst>
                  <a:lin ang="5400000" scaled="1"/>
                  <a:tileRect/>
                </a:gra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03</a:t>
            </a:r>
          </a:p>
        </p:txBody>
      </p:sp>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6270" t="16427" b="16427"/>
          <a:stretch>
            <a:fillRect/>
          </a:stretch>
        </p:blipFill>
        <p:spPr>
          <a:xfrm>
            <a:off x="1505215" y="964052"/>
            <a:ext cx="16054400" cy="11500970"/>
          </a:xfrm>
          <a:prstGeom prst="rect">
            <a:avLst/>
          </a:prstGeom>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FA78C7A-D147-41F7-A947-DC226C5B9A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207" y="1081734"/>
            <a:ext cx="14671691" cy="9240826"/>
          </a:xfrm>
        </p:spPr>
      </p:pic>
      <p:sp>
        <p:nvSpPr>
          <p:cNvPr id="6" name="内容占位符 2">
            <a:extLst>
              <a:ext uri="{FF2B5EF4-FFF2-40B4-BE49-F238E27FC236}">
                <a16:creationId xmlns:a16="http://schemas.microsoft.com/office/drawing/2014/main" id="{E00480F0-A25B-46C1-926D-555D55979A50}"/>
              </a:ext>
            </a:extLst>
          </p:cNvPr>
          <p:cNvSpPr txBox="1">
            <a:spLocks/>
          </p:cNvSpPr>
          <p:nvPr/>
        </p:nvSpPr>
        <p:spPr>
          <a:xfrm>
            <a:off x="16235680" y="3651250"/>
            <a:ext cx="6471920" cy="736219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accent5">
                    <a:lumMod val="20000"/>
                    <a:lumOff val="80000"/>
                  </a:schemeClr>
                </a:solidFill>
              </a:rPr>
              <a:t>定义商品类</a:t>
            </a: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spTree>
    <p:extLst>
      <p:ext uri="{BB962C8B-B14F-4D97-AF65-F5344CB8AC3E}">
        <p14:creationId xmlns:p14="http://schemas.microsoft.com/office/powerpoint/2010/main" val="274842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89034A6-8E29-4803-BA5C-E6B30295EF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4178" y="1348803"/>
            <a:ext cx="10228541" cy="10962811"/>
          </a:xfrm>
        </p:spPr>
      </p:pic>
      <p:sp>
        <p:nvSpPr>
          <p:cNvPr id="6" name="内容占位符 2">
            <a:extLst>
              <a:ext uri="{FF2B5EF4-FFF2-40B4-BE49-F238E27FC236}">
                <a16:creationId xmlns:a16="http://schemas.microsoft.com/office/drawing/2014/main" id="{B0B59CAA-520C-4A5B-9493-358F0BC846D2}"/>
              </a:ext>
            </a:extLst>
          </p:cNvPr>
          <p:cNvSpPr txBox="1">
            <a:spLocks/>
          </p:cNvSpPr>
          <p:nvPr/>
        </p:nvSpPr>
        <p:spPr>
          <a:xfrm>
            <a:off x="12984480" y="3651250"/>
            <a:ext cx="9723120" cy="774827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accent5">
                    <a:lumMod val="20000"/>
                    <a:lumOff val="80000"/>
                  </a:schemeClr>
                </a:solidFill>
              </a:rPr>
              <a:t>定义评论类，并获取实例化评论</a:t>
            </a:r>
          </a:p>
        </p:txBody>
      </p:sp>
    </p:spTree>
    <p:extLst>
      <p:ext uri="{BB962C8B-B14F-4D97-AF65-F5344CB8AC3E}">
        <p14:creationId xmlns:p14="http://schemas.microsoft.com/office/powerpoint/2010/main" val="658825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A13F41B-8B0B-44E4-B143-56A20EC10E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051" y="132019"/>
            <a:ext cx="9127391" cy="6725981"/>
          </a:xfrm>
        </p:spPr>
      </p:pic>
      <p:pic>
        <p:nvPicPr>
          <p:cNvPr id="7" name="图片 6">
            <a:extLst>
              <a:ext uri="{FF2B5EF4-FFF2-40B4-BE49-F238E27FC236}">
                <a16:creationId xmlns:a16="http://schemas.microsoft.com/office/drawing/2014/main" id="{E945C5F8-86E3-4FD1-8AF1-3DFA4CA19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82" y="7288590"/>
            <a:ext cx="9790476" cy="6047619"/>
          </a:xfrm>
          <a:prstGeom prst="rect">
            <a:avLst/>
          </a:prstGeom>
        </p:spPr>
      </p:pic>
      <p:pic>
        <p:nvPicPr>
          <p:cNvPr id="9" name="图片 8">
            <a:extLst>
              <a:ext uri="{FF2B5EF4-FFF2-40B4-BE49-F238E27FC236}">
                <a16:creationId xmlns:a16="http://schemas.microsoft.com/office/drawing/2014/main" id="{00AABD67-4FAB-44EC-BEEE-269C371DA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666" y="801867"/>
            <a:ext cx="9866667" cy="4180952"/>
          </a:xfrm>
          <a:prstGeom prst="rect">
            <a:avLst/>
          </a:prstGeom>
        </p:spPr>
      </p:pic>
      <p:pic>
        <p:nvPicPr>
          <p:cNvPr id="11" name="图片 10">
            <a:extLst>
              <a:ext uri="{FF2B5EF4-FFF2-40B4-BE49-F238E27FC236}">
                <a16:creationId xmlns:a16="http://schemas.microsoft.com/office/drawing/2014/main" id="{E8FE44A9-B945-4DB8-8E12-E369AB0B9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2434" y="5629832"/>
            <a:ext cx="9428571" cy="3838095"/>
          </a:xfrm>
          <a:prstGeom prst="rect">
            <a:avLst/>
          </a:prstGeom>
        </p:spPr>
      </p:pic>
      <p:sp>
        <p:nvSpPr>
          <p:cNvPr id="12" name="内容占位符 2">
            <a:extLst>
              <a:ext uri="{FF2B5EF4-FFF2-40B4-BE49-F238E27FC236}">
                <a16:creationId xmlns:a16="http://schemas.microsoft.com/office/drawing/2014/main" id="{87C0A45D-D6EA-493E-8EA5-36592D0E4D96}"/>
              </a:ext>
            </a:extLst>
          </p:cNvPr>
          <p:cNvSpPr txBox="1">
            <a:spLocks/>
          </p:cNvSpPr>
          <p:nvPr/>
        </p:nvSpPr>
        <p:spPr>
          <a:xfrm>
            <a:off x="11684000" y="9936480"/>
            <a:ext cx="11023600" cy="2417446"/>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accent5">
                    <a:lumMod val="20000"/>
                    <a:lumOff val="80000"/>
                  </a:schemeClr>
                </a:solidFill>
              </a:rPr>
              <a:t>添加商品对象到</a:t>
            </a:r>
            <a:r>
              <a:rPr lang="en-US" altLang="zh-CN" dirty="0" err="1">
                <a:solidFill>
                  <a:schemeClr val="accent5">
                    <a:lumMod val="20000"/>
                    <a:lumOff val="80000"/>
                  </a:schemeClr>
                </a:solidFill>
              </a:rPr>
              <a:t>sqlite</a:t>
            </a:r>
            <a:r>
              <a:rPr lang="zh-CN" altLang="en-US" dirty="0">
                <a:solidFill>
                  <a:schemeClr val="accent5">
                    <a:lumMod val="20000"/>
                    <a:lumOff val="80000"/>
                  </a:schemeClr>
                </a:solidFill>
              </a:rPr>
              <a:t>，实现搜索添加等功能的</a:t>
            </a:r>
            <a:r>
              <a:rPr lang="en-US" altLang="zh-CN" dirty="0" err="1">
                <a:solidFill>
                  <a:schemeClr val="accent5">
                    <a:lumMod val="20000"/>
                    <a:lumOff val="80000"/>
                  </a:schemeClr>
                </a:solidFill>
              </a:rPr>
              <a:t>sql</a:t>
            </a:r>
            <a:r>
              <a:rPr lang="zh-CN" altLang="en-US" dirty="0">
                <a:solidFill>
                  <a:schemeClr val="accent5">
                    <a:lumMod val="20000"/>
                    <a:lumOff val="80000"/>
                  </a:schemeClr>
                </a:solidFill>
              </a:rPr>
              <a:t>语句函数</a:t>
            </a: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spTree>
    <p:extLst>
      <p:ext uri="{BB962C8B-B14F-4D97-AF65-F5344CB8AC3E}">
        <p14:creationId xmlns:p14="http://schemas.microsoft.com/office/powerpoint/2010/main" val="3998408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AC32E6-F64C-44C1-B62B-C1A2A3B7E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59" y="909562"/>
            <a:ext cx="17367803" cy="9981957"/>
          </a:xfrm>
          <a:prstGeom prst="rect">
            <a:avLst/>
          </a:prstGeom>
        </p:spPr>
      </p:pic>
      <p:sp>
        <p:nvSpPr>
          <p:cNvPr id="7" name="文本框 6">
            <a:extLst>
              <a:ext uri="{FF2B5EF4-FFF2-40B4-BE49-F238E27FC236}">
                <a16:creationId xmlns:a16="http://schemas.microsoft.com/office/drawing/2014/main" id="{9242CCD4-5FC4-4262-9C6D-750AC94506E3}"/>
              </a:ext>
            </a:extLst>
          </p:cNvPr>
          <p:cNvSpPr txBox="1"/>
          <p:nvPr/>
        </p:nvSpPr>
        <p:spPr>
          <a:xfrm>
            <a:off x="1097280" y="11698442"/>
            <a:ext cx="10789920" cy="1107996"/>
          </a:xfrm>
          <a:prstGeom prst="rect">
            <a:avLst/>
          </a:prstGeom>
          <a:noFill/>
        </p:spPr>
        <p:txBody>
          <a:bodyPr wrap="square" rtlCol="0">
            <a:spAutoFit/>
          </a:bodyPr>
          <a:lstStyle/>
          <a:p>
            <a:r>
              <a:rPr lang="zh-CN" altLang="en-US" sz="4800" dirty="0">
                <a:solidFill>
                  <a:schemeClr val="bg1"/>
                </a:solidFill>
              </a:rPr>
              <a:t>创建我的收藏的数据库</a:t>
            </a:r>
            <a:br>
              <a:rPr lang="zh-CN" altLang="en-US" dirty="0"/>
            </a:br>
            <a:endParaRPr lang="zh-CN" altLang="en-US" dirty="0"/>
          </a:p>
        </p:txBody>
      </p:sp>
    </p:spTree>
    <p:extLst>
      <p:ext uri="{BB962C8B-B14F-4D97-AF65-F5344CB8AC3E}">
        <p14:creationId xmlns:p14="http://schemas.microsoft.com/office/powerpoint/2010/main" val="3464210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8BCD0D5-D57A-4F67-B880-1CE330F2E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73" y="252092"/>
            <a:ext cx="8007627" cy="5693129"/>
          </a:xfrm>
          <a:prstGeom prst="rect">
            <a:avLst/>
          </a:prstGeom>
        </p:spPr>
      </p:pic>
      <p:sp>
        <p:nvSpPr>
          <p:cNvPr id="6" name="文本框 5">
            <a:extLst>
              <a:ext uri="{FF2B5EF4-FFF2-40B4-BE49-F238E27FC236}">
                <a16:creationId xmlns:a16="http://schemas.microsoft.com/office/drawing/2014/main" id="{DC81E0B9-F62A-4940-96F2-B6FAD5C24BA4}"/>
              </a:ext>
            </a:extLst>
          </p:cNvPr>
          <p:cNvSpPr txBox="1"/>
          <p:nvPr/>
        </p:nvSpPr>
        <p:spPr>
          <a:xfrm>
            <a:off x="15343147" y="3123305"/>
            <a:ext cx="8717280" cy="1569660"/>
          </a:xfrm>
          <a:prstGeom prst="rect">
            <a:avLst/>
          </a:prstGeom>
          <a:noFill/>
        </p:spPr>
        <p:txBody>
          <a:bodyPr wrap="square" rtlCol="0">
            <a:spAutoFit/>
          </a:bodyPr>
          <a:lstStyle/>
          <a:p>
            <a:r>
              <a:rPr lang="zh-CN" altLang="en-US" sz="4800" dirty="0">
                <a:solidFill>
                  <a:schemeClr val="bg1"/>
                </a:solidFill>
              </a:rPr>
              <a:t>添加至我的收藏的函数</a:t>
            </a:r>
            <a:br>
              <a:rPr lang="zh-CN" altLang="en-US" sz="4800" dirty="0">
                <a:solidFill>
                  <a:schemeClr val="bg1"/>
                </a:solidFill>
              </a:rPr>
            </a:br>
            <a:endParaRPr lang="zh-CN" altLang="en-US" sz="4800" dirty="0">
              <a:solidFill>
                <a:schemeClr val="bg1"/>
              </a:solidFill>
            </a:endParaRPr>
          </a:p>
        </p:txBody>
      </p:sp>
      <p:pic>
        <p:nvPicPr>
          <p:cNvPr id="8" name="图片 7">
            <a:extLst>
              <a:ext uri="{FF2B5EF4-FFF2-40B4-BE49-F238E27FC236}">
                <a16:creationId xmlns:a16="http://schemas.microsoft.com/office/drawing/2014/main" id="{D33E4373-D9EB-4180-BB12-A8C3A46BF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468840"/>
            <a:ext cx="11790909" cy="6963135"/>
          </a:xfrm>
          <a:prstGeom prst="rect">
            <a:avLst/>
          </a:prstGeom>
        </p:spPr>
      </p:pic>
      <p:sp>
        <p:nvSpPr>
          <p:cNvPr id="9" name="内容占位符 2">
            <a:extLst>
              <a:ext uri="{FF2B5EF4-FFF2-40B4-BE49-F238E27FC236}">
                <a16:creationId xmlns:a16="http://schemas.microsoft.com/office/drawing/2014/main" id="{39EB1388-F0EF-4C66-AE9F-2700BD137DFA}"/>
              </a:ext>
            </a:extLst>
          </p:cNvPr>
          <p:cNvSpPr>
            <a:spLocks noGrp="1"/>
          </p:cNvSpPr>
          <p:nvPr>
            <p:ph idx="1"/>
          </p:nvPr>
        </p:nvSpPr>
        <p:spPr>
          <a:xfrm>
            <a:off x="16398240" y="6858000"/>
            <a:ext cx="6309360" cy="5495926"/>
          </a:xfrm>
        </p:spPr>
        <p:txBody>
          <a:bodyPr/>
          <a:lstStyle/>
          <a:p>
            <a:pPr marL="0" indent="0">
              <a:buNone/>
            </a:pPr>
            <a:r>
              <a:rPr lang="zh-CN" altLang="en-US" dirty="0">
                <a:solidFill>
                  <a:schemeClr val="bg1"/>
                </a:solidFill>
              </a:rPr>
              <a:t>通过当前帐号获取收藏的商品</a:t>
            </a:r>
          </a:p>
        </p:txBody>
      </p:sp>
    </p:spTree>
    <p:extLst>
      <p:ext uri="{BB962C8B-B14F-4D97-AF65-F5344CB8AC3E}">
        <p14:creationId xmlns:p14="http://schemas.microsoft.com/office/powerpoint/2010/main" val="3259163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08D84E54-5CE1-40F5-9D63-5CBE256381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070" y="1161734"/>
            <a:ext cx="20593152" cy="4568506"/>
          </a:xfrm>
        </p:spPr>
      </p:pic>
      <p:sp>
        <p:nvSpPr>
          <p:cNvPr id="10" name="内容占位符 2">
            <a:extLst>
              <a:ext uri="{FF2B5EF4-FFF2-40B4-BE49-F238E27FC236}">
                <a16:creationId xmlns:a16="http://schemas.microsoft.com/office/drawing/2014/main" id="{8E21D952-5996-499B-AD12-EC122C915448}"/>
              </a:ext>
            </a:extLst>
          </p:cNvPr>
          <p:cNvSpPr txBox="1">
            <a:spLocks/>
          </p:cNvSpPr>
          <p:nvPr/>
        </p:nvSpPr>
        <p:spPr>
          <a:xfrm>
            <a:off x="2296160" y="6522720"/>
            <a:ext cx="20411440" cy="5831206"/>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zh-CN" altLang="en-US" dirty="0">
              <a:solidFill>
                <a:schemeClr val="accent5">
                  <a:lumMod val="20000"/>
                  <a:lumOff val="80000"/>
                </a:schemeClr>
              </a:solidFill>
            </a:endParaRPr>
          </a:p>
        </p:txBody>
      </p:sp>
      <p:sp>
        <p:nvSpPr>
          <p:cNvPr id="11" name="内容占位符 2">
            <a:extLst>
              <a:ext uri="{FF2B5EF4-FFF2-40B4-BE49-F238E27FC236}">
                <a16:creationId xmlns:a16="http://schemas.microsoft.com/office/drawing/2014/main" id="{5EC9486A-2D39-4B11-9DF3-59ABB242048C}"/>
              </a:ext>
            </a:extLst>
          </p:cNvPr>
          <p:cNvSpPr txBox="1">
            <a:spLocks/>
          </p:cNvSpPr>
          <p:nvPr/>
        </p:nvSpPr>
        <p:spPr>
          <a:xfrm>
            <a:off x="1036320" y="6522720"/>
            <a:ext cx="21671280" cy="5831206"/>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bg1"/>
                </a:solidFill>
              </a:rPr>
              <a:t>删除我的收藏</a:t>
            </a:r>
            <a:br>
              <a:rPr lang="zh-CN" altLang="en-US" dirty="0">
                <a:solidFill>
                  <a:schemeClr val="bg1"/>
                </a:solidFill>
              </a:rPr>
            </a:br>
            <a:endParaRPr lang="zh-CN" altLang="en-US" dirty="0">
              <a:solidFill>
                <a:schemeClr val="bg1"/>
              </a:solidFill>
            </a:endParaRPr>
          </a:p>
        </p:txBody>
      </p:sp>
    </p:spTree>
    <p:extLst>
      <p:ext uri="{BB962C8B-B14F-4D97-AF65-F5344CB8AC3E}">
        <p14:creationId xmlns:p14="http://schemas.microsoft.com/office/powerpoint/2010/main" val="2604487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3131" y="7959434"/>
            <a:ext cx="8702594" cy="2377536"/>
          </a:xfrm>
          <a:prstGeom prst="rect">
            <a:avLst/>
          </a:prstGeom>
          <a:effectLst>
            <a:softEdge rad="609600"/>
          </a:effectLst>
        </p:spPr>
      </p:pic>
      <p:sp>
        <p:nvSpPr>
          <p:cNvPr id="12" name="文本框 11"/>
          <p:cNvSpPr txBox="1"/>
          <p:nvPr/>
        </p:nvSpPr>
        <p:spPr>
          <a:xfrm>
            <a:off x="7126941" y="6204398"/>
            <a:ext cx="14671070" cy="2207260"/>
          </a:xfrm>
          <a:prstGeom prst="rect">
            <a:avLst/>
          </a:prstGeom>
          <a:noFill/>
        </p:spPr>
        <p:txBody>
          <a:bodyPr wrap="square" rtlCol="0">
            <a:spAutoFit/>
          </a:bodyPr>
          <a:lstStyle/>
          <a:p>
            <a:pPr algn="r">
              <a:lnSpc>
                <a:spcPct val="110000"/>
              </a:lnSpc>
            </a:pPr>
            <a:r>
              <a:rPr lang="zh-CN" altLang="en-US" sz="125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项目简介</a:t>
            </a:r>
          </a:p>
        </p:txBody>
      </p:sp>
      <p:sp>
        <p:nvSpPr>
          <p:cNvPr id="23" name="任意多边形: 形状 22"/>
          <p:cNvSpPr/>
          <p:nvPr/>
        </p:nvSpPr>
        <p:spPr>
          <a:xfrm rot="16200000">
            <a:off x="22425725" y="11751400"/>
            <a:ext cx="720000" cy="720000"/>
          </a:xfrm>
          <a:custGeom>
            <a:avLst/>
            <a:gdLst>
              <a:gd name="connsiteX0" fmla="*/ 360000 w 1440000"/>
              <a:gd name="connsiteY0" fmla="*/ 379050 h 1440000"/>
              <a:gd name="connsiteX1" fmla="*/ 360000 w 1440000"/>
              <a:gd name="connsiteY1" fmla="*/ 739050 h 1440000"/>
              <a:gd name="connsiteX2" fmla="*/ 720000 w 1440000"/>
              <a:gd name="connsiteY2" fmla="*/ 1099050 h 1440000"/>
              <a:gd name="connsiteX3" fmla="*/ 1080000 w 1440000"/>
              <a:gd name="connsiteY3" fmla="*/ 739050 h 1440000"/>
              <a:gd name="connsiteX4" fmla="*/ 1080000 w 1440000"/>
              <a:gd name="connsiteY4" fmla="*/ 379050 h 1440000"/>
              <a:gd name="connsiteX5" fmla="*/ 720000 w 1440000"/>
              <a:gd name="connsiteY5" fmla="*/ 739050 h 1440000"/>
              <a:gd name="connsiteX6" fmla="*/ 720000 w 1440000"/>
              <a:gd name="connsiteY6" fmla="*/ 0 h 1440000"/>
              <a:gd name="connsiteX7" fmla="*/ 1440000 w 1440000"/>
              <a:gd name="connsiteY7" fmla="*/ 720000 h 1440000"/>
              <a:gd name="connsiteX8" fmla="*/ 720000 w 1440000"/>
              <a:gd name="connsiteY8" fmla="*/ 1440000 h 1440000"/>
              <a:gd name="connsiteX9" fmla="*/ 0 w 1440000"/>
              <a:gd name="connsiteY9" fmla="*/ 720000 h 1440000"/>
              <a:gd name="connsiteX10" fmla="*/ 720000 w 1440000"/>
              <a:gd name="connsiteY10"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000" h="1440000">
                <a:moveTo>
                  <a:pt x="360000" y="379050"/>
                </a:moveTo>
                <a:lnTo>
                  <a:pt x="360000" y="739050"/>
                </a:lnTo>
                <a:lnTo>
                  <a:pt x="720000" y="1099050"/>
                </a:lnTo>
                <a:lnTo>
                  <a:pt x="1080000" y="739050"/>
                </a:lnTo>
                <a:lnTo>
                  <a:pt x="1080000" y="379050"/>
                </a:lnTo>
                <a:lnTo>
                  <a:pt x="720000" y="739050"/>
                </a:lnTo>
                <a:close/>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gradFill flip="none" rotWithShape="1">
            <a:gsLst>
              <a:gs pos="20000">
                <a:srgbClr val="39A0EC"/>
              </a:gs>
              <a:gs pos="80000">
                <a:srgbClr val="235B8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698658" y="-2389239"/>
            <a:ext cx="1385623" cy="1385623"/>
          </a:xfrm>
          <a:prstGeom prst="ellipse">
            <a:avLst/>
          </a:prstGeom>
          <a:solidFill>
            <a:srgbClr val="23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543696" y="-2389239"/>
            <a:ext cx="1385623" cy="1385623"/>
          </a:xfrm>
          <a:prstGeom prst="ellipse">
            <a:avLst/>
          </a:prstGeom>
          <a:solidFill>
            <a:srgbClr val="39A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388734" y="-2389239"/>
            <a:ext cx="1385623" cy="1385623"/>
          </a:xfrm>
          <a:prstGeom prst="ellipse">
            <a:avLst/>
          </a:prstGeom>
          <a:gradFill>
            <a:gsLst>
              <a:gs pos="20000">
                <a:srgbClr val="39A0EC"/>
              </a:gs>
              <a:gs pos="80000">
                <a:srgbClr val="235B8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027004" y="-3286"/>
            <a:ext cx="9774290" cy="7454348"/>
          </a:xfrm>
          <a:prstGeom prst="rect">
            <a:avLst/>
          </a:prstGeom>
          <a:noFill/>
        </p:spPr>
        <p:txBody>
          <a:bodyPr wrap="square">
            <a:spAutoFit/>
          </a:bodyPr>
          <a:lstStyle/>
          <a:p>
            <a:pPr algn="ctr">
              <a:lnSpc>
                <a:spcPct val="110000"/>
              </a:lnSpc>
            </a:pPr>
            <a:r>
              <a:rPr lang="en-US" altLang="zh-CN" sz="44800" i="1" dirty="0">
                <a:gradFill flip="none" rotWithShape="1">
                  <a:gsLst>
                    <a:gs pos="0">
                      <a:srgbClr val="235B8E">
                        <a:alpha val="30000"/>
                      </a:srgbClr>
                    </a:gs>
                    <a:gs pos="100000">
                      <a:srgbClr val="235B8E">
                        <a:alpha val="0"/>
                      </a:srgbClr>
                    </a:gs>
                  </a:gsLst>
                  <a:lin ang="5400000" scaled="1"/>
                  <a:tileRect/>
                </a:gra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01</a:t>
            </a:r>
          </a:p>
        </p:txBody>
      </p:sp>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6270" t="16427" b="16427"/>
          <a:stretch>
            <a:fillRect/>
          </a:stretch>
        </p:blipFill>
        <p:spPr>
          <a:xfrm>
            <a:off x="4747157" y="842600"/>
            <a:ext cx="16054400" cy="11500970"/>
          </a:xfrm>
          <a:prstGeom prst="rect">
            <a:avLst/>
          </a:prstGeom>
        </p:spPr>
      </p:pic>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B7B74-7141-43D0-8EA8-BEE8B41A4BC4}"/>
              </a:ext>
            </a:extLst>
          </p:cNvPr>
          <p:cNvSpPr>
            <a:spLocks noGrp="1"/>
          </p:cNvSpPr>
          <p:nvPr>
            <p:ph type="title"/>
          </p:nvPr>
        </p:nvSpPr>
        <p:spPr>
          <a:xfrm>
            <a:off x="12659360" y="730251"/>
            <a:ext cx="10048240" cy="2500629"/>
          </a:xfrm>
        </p:spPr>
        <p:txBody>
          <a:bodyPr/>
          <a:lstStyle/>
          <a:p>
            <a:r>
              <a:rPr lang="zh-CN" altLang="en-US" dirty="0">
                <a:solidFill>
                  <a:schemeClr val="bg1"/>
                </a:solidFill>
              </a:rPr>
              <a:t>创建用户表和留言表</a:t>
            </a:r>
          </a:p>
        </p:txBody>
      </p:sp>
      <p:pic>
        <p:nvPicPr>
          <p:cNvPr id="5" name="内容占位符 4">
            <a:extLst>
              <a:ext uri="{FF2B5EF4-FFF2-40B4-BE49-F238E27FC236}">
                <a16:creationId xmlns:a16="http://schemas.microsoft.com/office/drawing/2014/main" id="{427DD380-B8D4-48B5-A11D-6233361477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190" y="1695616"/>
            <a:ext cx="8902583" cy="3668864"/>
          </a:xfrm>
        </p:spPr>
      </p:pic>
      <p:pic>
        <p:nvPicPr>
          <p:cNvPr id="7" name="图片 6">
            <a:extLst>
              <a:ext uri="{FF2B5EF4-FFF2-40B4-BE49-F238E27FC236}">
                <a16:creationId xmlns:a16="http://schemas.microsoft.com/office/drawing/2014/main" id="{3924B6B2-CE3A-468E-A335-EF0E7E876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189" y="6520155"/>
            <a:ext cx="11678905" cy="3964965"/>
          </a:xfrm>
          <a:prstGeom prst="rect">
            <a:avLst/>
          </a:prstGeom>
        </p:spPr>
      </p:pic>
    </p:spTree>
    <p:extLst>
      <p:ext uri="{BB962C8B-B14F-4D97-AF65-F5344CB8AC3E}">
        <p14:creationId xmlns:p14="http://schemas.microsoft.com/office/powerpoint/2010/main" val="310364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E82D6-E88A-4EA6-99E5-DD2B95E2ADF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6F47D4D-DD14-445F-BD0D-B0CB77F6E4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5858" y="861282"/>
            <a:ext cx="17090735" cy="6313869"/>
          </a:xfrm>
        </p:spPr>
      </p:pic>
      <p:sp>
        <p:nvSpPr>
          <p:cNvPr id="6" name="内容占位符 2">
            <a:extLst>
              <a:ext uri="{FF2B5EF4-FFF2-40B4-BE49-F238E27FC236}">
                <a16:creationId xmlns:a16="http://schemas.microsoft.com/office/drawing/2014/main" id="{90A178A2-3A21-4781-97D4-33FF43E1CEC3}"/>
              </a:ext>
            </a:extLst>
          </p:cNvPr>
          <p:cNvSpPr txBox="1">
            <a:spLocks/>
          </p:cNvSpPr>
          <p:nvPr/>
        </p:nvSpPr>
        <p:spPr>
          <a:xfrm>
            <a:off x="785858" y="7640320"/>
            <a:ext cx="21921742" cy="4713606"/>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zh-CN" altLang="en-US" dirty="0">
              <a:solidFill>
                <a:schemeClr val="accent5">
                  <a:lumMod val="20000"/>
                  <a:lumOff val="80000"/>
                </a:schemeClr>
              </a:solidFill>
            </a:endParaRPr>
          </a:p>
        </p:txBody>
      </p:sp>
      <p:sp>
        <p:nvSpPr>
          <p:cNvPr id="7" name="内容占位符 2">
            <a:extLst>
              <a:ext uri="{FF2B5EF4-FFF2-40B4-BE49-F238E27FC236}">
                <a16:creationId xmlns:a16="http://schemas.microsoft.com/office/drawing/2014/main" id="{BC425631-55E0-4B34-AC14-85C0EEAB5AAC}"/>
              </a:ext>
            </a:extLst>
          </p:cNvPr>
          <p:cNvSpPr txBox="1">
            <a:spLocks/>
          </p:cNvSpPr>
          <p:nvPr/>
        </p:nvSpPr>
        <p:spPr>
          <a:xfrm>
            <a:off x="528320" y="7945120"/>
            <a:ext cx="22179280" cy="4408806"/>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bg1"/>
                </a:solidFill>
              </a:rPr>
              <a:t>根据商品编号读取评论</a:t>
            </a:r>
          </a:p>
        </p:txBody>
      </p:sp>
    </p:spTree>
    <p:extLst>
      <p:ext uri="{BB962C8B-B14F-4D97-AF65-F5344CB8AC3E}">
        <p14:creationId xmlns:p14="http://schemas.microsoft.com/office/powerpoint/2010/main" val="3506797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0222E-9EE3-4532-B596-CA4DBA70873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E7E7933-CDD6-4986-AA78-9C1C65E77B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305" y="393108"/>
            <a:ext cx="9888369" cy="9136972"/>
          </a:xfrm>
        </p:spPr>
      </p:pic>
      <p:pic>
        <p:nvPicPr>
          <p:cNvPr id="7" name="图片 6">
            <a:extLst>
              <a:ext uri="{FF2B5EF4-FFF2-40B4-BE49-F238E27FC236}">
                <a16:creationId xmlns:a16="http://schemas.microsoft.com/office/drawing/2014/main" id="{F8F70108-CA4C-4703-9C1D-9F25CA491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954" y="393108"/>
            <a:ext cx="9442462" cy="9136972"/>
          </a:xfrm>
          <a:prstGeom prst="rect">
            <a:avLst/>
          </a:prstGeom>
        </p:spPr>
      </p:pic>
      <p:pic>
        <p:nvPicPr>
          <p:cNvPr id="9" name="图片 8">
            <a:extLst>
              <a:ext uri="{FF2B5EF4-FFF2-40B4-BE49-F238E27FC236}">
                <a16:creationId xmlns:a16="http://schemas.microsoft.com/office/drawing/2014/main" id="{1538093D-C356-422F-8524-1ACF76121B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 y="10269672"/>
            <a:ext cx="4378960" cy="3053220"/>
          </a:xfrm>
          <a:prstGeom prst="rect">
            <a:avLst/>
          </a:prstGeom>
        </p:spPr>
      </p:pic>
      <p:sp>
        <p:nvSpPr>
          <p:cNvPr id="10" name="内容占位符 2">
            <a:extLst>
              <a:ext uri="{FF2B5EF4-FFF2-40B4-BE49-F238E27FC236}">
                <a16:creationId xmlns:a16="http://schemas.microsoft.com/office/drawing/2014/main" id="{CB86281A-EDF7-48FB-B3E5-AA72C958483F}"/>
              </a:ext>
            </a:extLst>
          </p:cNvPr>
          <p:cNvSpPr txBox="1">
            <a:spLocks/>
          </p:cNvSpPr>
          <p:nvPr/>
        </p:nvSpPr>
        <p:spPr>
          <a:xfrm>
            <a:off x="6482080" y="9702798"/>
            <a:ext cx="16225520" cy="2651127"/>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bg1"/>
                </a:solidFill>
              </a:rPr>
              <a:t>通过</a:t>
            </a:r>
            <a:r>
              <a:rPr lang="en-US" altLang="zh-CN" dirty="0" err="1">
                <a:solidFill>
                  <a:schemeClr val="bg1"/>
                </a:solidFill>
              </a:rPr>
              <a:t>javaEE</a:t>
            </a:r>
            <a:r>
              <a:rPr lang="zh-CN" altLang="en-US" dirty="0">
                <a:solidFill>
                  <a:schemeClr val="bg1"/>
                </a:solidFill>
              </a:rPr>
              <a:t>等相关组件实现电子邮箱发送与验证</a:t>
            </a:r>
          </a:p>
        </p:txBody>
      </p:sp>
    </p:spTree>
    <p:extLst>
      <p:ext uri="{BB962C8B-B14F-4D97-AF65-F5344CB8AC3E}">
        <p14:creationId xmlns:p14="http://schemas.microsoft.com/office/powerpoint/2010/main" val="382608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3131" y="7959434"/>
            <a:ext cx="8702594" cy="2377536"/>
          </a:xfrm>
          <a:prstGeom prst="rect">
            <a:avLst/>
          </a:prstGeom>
          <a:effectLst>
            <a:softEdge rad="609600"/>
          </a:effectLst>
        </p:spPr>
      </p:pic>
      <p:sp>
        <p:nvSpPr>
          <p:cNvPr id="12" name="文本框 11"/>
          <p:cNvSpPr txBox="1"/>
          <p:nvPr/>
        </p:nvSpPr>
        <p:spPr>
          <a:xfrm>
            <a:off x="7126941" y="6204398"/>
            <a:ext cx="14671070" cy="2060757"/>
          </a:xfrm>
          <a:prstGeom prst="rect">
            <a:avLst/>
          </a:prstGeom>
          <a:noFill/>
        </p:spPr>
        <p:txBody>
          <a:bodyPr wrap="square" rtlCol="0">
            <a:spAutoFit/>
          </a:bodyPr>
          <a:lstStyle/>
          <a:p>
            <a:pPr algn="r">
              <a:lnSpc>
                <a:spcPct val="110000"/>
              </a:lnSpc>
            </a:pPr>
            <a:r>
              <a:rPr lang="zh-CN" altLang="en-US" sz="125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成果与总结</a:t>
            </a:r>
          </a:p>
        </p:txBody>
      </p:sp>
      <p:sp>
        <p:nvSpPr>
          <p:cNvPr id="15" name="文本框_5"/>
          <p:cNvSpPr txBox="1"/>
          <p:nvPr/>
        </p:nvSpPr>
        <p:spPr>
          <a:xfrm>
            <a:off x="10929320" y="8354608"/>
            <a:ext cx="10833354" cy="691984"/>
          </a:xfrm>
          <a:prstGeom prst="rect">
            <a:avLst/>
          </a:prstGeom>
          <a:ln w="12700">
            <a:miter lim="400000"/>
          </a:ln>
        </p:spPr>
        <p:txBody>
          <a:bodyPr wrap="square" lIns="50800" tIns="50800" rIns="50800" bIns="50800">
            <a:spAutoFit/>
          </a:bodyPr>
          <a:lstStyle/>
          <a:p>
            <a:pPr algn="r" defTabSz="457200" latinLnBrk="1" hangingPunct="1">
              <a:lnSpc>
                <a:spcPct val="150000"/>
              </a:lnSpc>
              <a:spcBef>
                <a:spcPts val="0"/>
              </a:spcBef>
              <a:defRPr sz="1800">
                <a:solidFill>
                  <a:srgbClr val="FFFFFF"/>
                </a:solidFill>
                <a:latin typeface="Roboto" panose="02000000000000000000"/>
                <a:ea typeface="Roboto" panose="02000000000000000000"/>
                <a:cs typeface="Roboto" panose="02000000000000000000"/>
                <a:sym typeface="Roboto" panose="02000000000000000000"/>
              </a:defRPr>
            </a:pPr>
            <a:endParaRPr lang="en-US" altLang="zh-CN" sz="2800" i="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23" name="任意多边形: 形状 22"/>
          <p:cNvSpPr/>
          <p:nvPr/>
        </p:nvSpPr>
        <p:spPr>
          <a:xfrm rot="16200000">
            <a:off x="22425725" y="11751400"/>
            <a:ext cx="720000" cy="720000"/>
          </a:xfrm>
          <a:custGeom>
            <a:avLst/>
            <a:gdLst>
              <a:gd name="connsiteX0" fmla="*/ 360000 w 1440000"/>
              <a:gd name="connsiteY0" fmla="*/ 379050 h 1440000"/>
              <a:gd name="connsiteX1" fmla="*/ 360000 w 1440000"/>
              <a:gd name="connsiteY1" fmla="*/ 739050 h 1440000"/>
              <a:gd name="connsiteX2" fmla="*/ 720000 w 1440000"/>
              <a:gd name="connsiteY2" fmla="*/ 1099050 h 1440000"/>
              <a:gd name="connsiteX3" fmla="*/ 1080000 w 1440000"/>
              <a:gd name="connsiteY3" fmla="*/ 739050 h 1440000"/>
              <a:gd name="connsiteX4" fmla="*/ 1080000 w 1440000"/>
              <a:gd name="connsiteY4" fmla="*/ 379050 h 1440000"/>
              <a:gd name="connsiteX5" fmla="*/ 720000 w 1440000"/>
              <a:gd name="connsiteY5" fmla="*/ 739050 h 1440000"/>
              <a:gd name="connsiteX6" fmla="*/ 720000 w 1440000"/>
              <a:gd name="connsiteY6" fmla="*/ 0 h 1440000"/>
              <a:gd name="connsiteX7" fmla="*/ 1440000 w 1440000"/>
              <a:gd name="connsiteY7" fmla="*/ 720000 h 1440000"/>
              <a:gd name="connsiteX8" fmla="*/ 720000 w 1440000"/>
              <a:gd name="connsiteY8" fmla="*/ 1440000 h 1440000"/>
              <a:gd name="connsiteX9" fmla="*/ 0 w 1440000"/>
              <a:gd name="connsiteY9" fmla="*/ 720000 h 1440000"/>
              <a:gd name="connsiteX10" fmla="*/ 720000 w 1440000"/>
              <a:gd name="connsiteY10"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000" h="1440000">
                <a:moveTo>
                  <a:pt x="360000" y="379050"/>
                </a:moveTo>
                <a:lnTo>
                  <a:pt x="360000" y="739050"/>
                </a:lnTo>
                <a:lnTo>
                  <a:pt x="720000" y="1099050"/>
                </a:lnTo>
                <a:lnTo>
                  <a:pt x="1080000" y="739050"/>
                </a:lnTo>
                <a:lnTo>
                  <a:pt x="1080000" y="379050"/>
                </a:lnTo>
                <a:lnTo>
                  <a:pt x="720000" y="739050"/>
                </a:lnTo>
                <a:close/>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gradFill flip="none" rotWithShape="1">
            <a:gsLst>
              <a:gs pos="20000">
                <a:srgbClr val="39A0EC"/>
              </a:gs>
              <a:gs pos="80000">
                <a:srgbClr val="235B8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698658" y="-2389239"/>
            <a:ext cx="1385623" cy="1385623"/>
          </a:xfrm>
          <a:prstGeom prst="ellipse">
            <a:avLst/>
          </a:prstGeom>
          <a:solidFill>
            <a:srgbClr val="23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543696" y="-2389239"/>
            <a:ext cx="1385623" cy="1385623"/>
          </a:xfrm>
          <a:prstGeom prst="ellipse">
            <a:avLst/>
          </a:prstGeom>
          <a:solidFill>
            <a:srgbClr val="39A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388734" y="-2389239"/>
            <a:ext cx="1385623" cy="1385623"/>
          </a:xfrm>
          <a:prstGeom prst="ellipse">
            <a:avLst/>
          </a:prstGeom>
          <a:gradFill>
            <a:gsLst>
              <a:gs pos="20000">
                <a:srgbClr val="39A0EC"/>
              </a:gs>
              <a:gs pos="80000">
                <a:srgbClr val="235B8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027004" y="-3286"/>
            <a:ext cx="9774290" cy="7454348"/>
          </a:xfrm>
          <a:prstGeom prst="rect">
            <a:avLst/>
          </a:prstGeom>
          <a:noFill/>
        </p:spPr>
        <p:txBody>
          <a:bodyPr wrap="square">
            <a:spAutoFit/>
          </a:bodyPr>
          <a:lstStyle/>
          <a:p>
            <a:pPr algn="ctr">
              <a:lnSpc>
                <a:spcPct val="110000"/>
              </a:lnSpc>
            </a:pPr>
            <a:r>
              <a:rPr lang="en-US" altLang="zh-CN" sz="44800" i="1" dirty="0">
                <a:gradFill flip="none" rotWithShape="1">
                  <a:gsLst>
                    <a:gs pos="0">
                      <a:srgbClr val="235B8E">
                        <a:alpha val="30000"/>
                      </a:srgbClr>
                    </a:gs>
                    <a:gs pos="100000">
                      <a:srgbClr val="235B8E">
                        <a:alpha val="0"/>
                      </a:srgbClr>
                    </a:gs>
                  </a:gsLst>
                  <a:lin ang="5400000" scaled="1"/>
                  <a:tileRect/>
                </a:gra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04</a:t>
            </a:r>
          </a:p>
        </p:txBody>
      </p:sp>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6270" t="16427" b="16427"/>
          <a:stretch>
            <a:fillRect/>
          </a:stretch>
        </p:blipFill>
        <p:spPr>
          <a:xfrm>
            <a:off x="5123658" y="453913"/>
            <a:ext cx="16054400" cy="11500970"/>
          </a:xfrm>
          <a:prstGeom prst="rect">
            <a:avLst/>
          </a:prstGeom>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11313CD-8970-49B8-9D90-E6785A27EE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2138" y="618491"/>
            <a:ext cx="5432822" cy="12072940"/>
          </a:xfrm>
        </p:spPr>
      </p:pic>
      <p:sp>
        <p:nvSpPr>
          <p:cNvPr id="9" name="内容占位符 2">
            <a:extLst>
              <a:ext uri="{FF2B5EF4-FFF2-40B4-BE49-F238E27FC236}">
                <a16:creationId xmlns:a16="http://schemas.microsoft.com/office/drawing/2014/main" id="{63A5B566-ED7A-47B4-9378-3C50D0658220}"/>
              </a:ext>
            </a:extLst>
          </p:cNvPr>
          <p:cNvSpPr txBox="1">
            <a:spLocks/>
          </p:cNvSpPr>
          <p:nvPr/>
        </p:nvSpPr>
        <p:spPr>
          <a:xfrm>
            <a:off x="8453120" y="1442720"/>
            <a:ext cx="14254480" cy="10911205"/>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zh-CN" altLang="en-US" dirty="0">
                <a:solidFill>
                  <a:schemeClr val="bg1"/>
                </a:solidFill>
              </a:rPr>
              <a:t>在项目设计阶段本打算通过</a:t>
            </a:r>
            <a:r>
              <a:rPr lang="en-US" altLang="zh-CN" dirty="0" err="1">
                <a:solidFill>
                  <a:schemeClr val="bg1"/>
                </a:solidFill>
              </a:rPr>
              <a:t>aiui</a:t>
            </a:r>
            <a:r>
              <a:rPr lang="zh-CN" altLang="en-US" dirty="0">
                <a:solidFill>
                  <a:schemeClr val="bg1"/>
                </a:solidFill>
              </a:rPr>
              <a:t>平台接口设计一个智能问答的客服功能，但在后期实现过程中没能成功实现。</a:t>
            </a:r>
            <a:br>
              <a:rPr lang="zh-CN" altLang="en-US" dirty="0">
                <a:solidFill>
                  <a:schemeClr val="bg1"/>
                </a:solidFill>
              </a:rPr>
            </a:br>
            <a:endParaRPr lang="zh-CN" altLang="en-US" dirty="0">
              <a:solidFill>
                <a:schemeClr val="bg1"/>
              </a:solidFill>
            </a:endParaRPr>
          </a:p>
        </p:txBody>
      </p:sp>
    </p:spTree>
    <p:extLst>
      <p:ext uri="{BB962C8B-B14F-4D97-AF65-F5344CB8AC3E}">
        <p14:creationId xmlns:p14="http://schemas.microsoft.com/office/powerpoint/2010/main" val="3265089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1037" y="6982385"/>
            <a:ext cx="7366868" cy="2377536"/>
          </a:xfrm>
          <a:prstGeom prst="rect">
            <a:avLst/>
          </a:prstGeom>
          <a:effectLst>
            <a:softEdge rad="609600"/>
          </a:effectLst>
        </p:spPr>
      </p:pic>
      <p:sp>
        <p:nvSpPr>
          <p:cNvPr id="12" name="文本框 11"/>
          <p:cNvSpPr txBox="1"/>
          <p:nvPr/>
        </p:nvSpPr>
        <p:spPr>
          <a:xfrm>
            <a:off x="9526269" y="4951145"/>
            <a:ext cx="12271742" cy="2557303"/>
          </a:xfrm>
          <a:prstGeom prst="rect">
            <a:avLst/>
          </a:prstGeom>
          <a:noFill/>
        </p:spPr>
        <p:txBody>
          <a:bodyPr wrap="square" rtlCol="0">
            <a:spAutoFit/>
          </a:bodyPr>
          <a:lstStyle/>
          <a:p>
            <a:pPr algn="ctr">
              <a:lnSpc>
                <a:spcPct val="110000"/>
              </a:lnSpc>
            </a:pPr>
            <a:r>
              <a:rPr lang="en-US" altLang="zh-CN" sz="150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THANKS</a:t>
            </a:r>
            <a:endParaRPr lang="en-US" altLang="zh-CN" sz="15000" i="1" dirty="0">
              <a:ln w="43180">
                <a:noFill/>
              </a:ln>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sp>
        <p:nvSpPr>
          <p:cNvPr id="15" name="文本框_5"/>
          <p:cNvSpPr txBox="1"/>
          <p:nvPr/>
        </p:nvSpPr>
        <p:spPr>
          <a:xfrm>
            <a:off x="12192000" y="7213725"/>
            <a:ext cx="7333129" cy="691984"/>
          </a:xfrm>
          <a:prstGeom prst="rect">
            <a:avLst/>
          </a:prstGeom>
          <a:ln w="12700">
            <a:miter lim="400000"/>
          </a:ln>
        </p:spPr>
        <p:txBody>
          <a:bodyPr wrap="square" lIns="50800" tIns="50800" rIns="50800" bIns="50800">
            <a:spAutoFit/>
          </a:bodyPr>
          <a:lstStyle/>
          <a:p>
            <a:pPr algn="dist" defTabSz="457200" latinLnBrk="1" hangingPunct="1">
              <a:lnSpc>
                <a:spcPct val="150000"/>
              </a:lnSpc>
              <a:spcBef>
                <a:spcPts val="0"/>
              </a:spcBef>
              <a:defRPr sz="1800">
                <a:solidFill>
                  <a:srgbClr val="FFFFFF"/>
                </a:solidFill>
                <a:latin typeface="Roboto" panose="02000000000000000000"/>
                <a:ea typeface="Roboto" panose="02000000000000000000"/>
                <a:cs typeface="Roboto" panose="02000000000000000000"/>
                <a:sym typeface="Roboto" panose="02000000000000000000"/>
              </a:defRPr>
            </a:pPr>
            <a:r>
              <a:rPr lang="zh-CN" altLang="en-US" sz="2800" i="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向导师们致以衷心的感谢和崇高的敬意</a:t>
            </a:r>
          </a:p>
        </p:txBody>
      </p:sp>
      <p:sp>
        <p:nvSpPr>
          <p:cNvPr id="28" name="椭圆 27"/>
          <p:cNvSpPr/>
          <p:nvPr/>
        </p:nvSpPr>
        <p:spPr>
          <a:xfrm>
            <a:off x="7698658" y="-2389239"/>
            <a:ext cx="1385623" cy="1385623"/>
          </a:xfrm>
          <a:prstGeom prst="ellipse">
            <a:avLst/>
          </a:prstGeom>
          <a:solidFill>
            <a:srgbClr val="23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543696" y="-2389239"/>
            <a:ext cx="1385623" cy="1385623"/>
          </a:xfrm>
          <a:prstGeom prst="ellipse">
            <a:avLst/>
          </a:prstGeom>
          <a:solidFill>
            <a:srgbClr val="39A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388734" y="-2389239"/>
            <a:ext cx="1385623" cy="1385623"/>
          </a:xfrm>
          <a:prstGeom prst="ellipse">
            <a:avLst/>
          </a:prstGeom>
          <a:gradFill>
            <a:gsLst>
              <a:gs pos="20000">
                <a:srgbClr val="39A0EC"/>
              </a:gs>
              <a:gs pos="80000">
                <a:srgbClr val="235B8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027004" y="-3286"/>
            <a:ext cx="9774290" cy="7454348"/>
          </a:xfrm>
          <a:prstGeom prst="rect">
            <a:avLst/>
          </a:prstGeom>
          <a:noFill/>
        </p:spPr>
        <p:txBody>
          <a:bodyPr wrap="square">
            <a:spAutoFit/>
          </a:bodyPr>
          <a:lstStyle/>
          <a:p>
            <a:pPr algn="ctr">
              <a:lnSpc>
                <a:spcPct val="110000"/>
              </a:lnSpc>
            </a:pPr>
            <a:r>
              <a:rPr lang="en-US" altLang="zh-CN" sz="44800" i="1" dirty="0">
                <a:gradFill flip="none" rotWithShape="1">
                  <a:gsLst>
                    <a:gs pos="0">
                      <a:srgbClr val="235B8E">
                        <a:alpha val="30000"/>
                      </a:srgbClr>
                    </a:gs>
                    <a:gs pos="100000">
                      <a:srgbClr val="235B8E">
                        <a:alpha val="0"/>
                      </a:srgbClr>
                    </a:gs>
                  </a:gsLst>
                  <a:lin ang="5400000" scaled="1"/>
                  <a:tileRect/>
                </a:gra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AI</a:t>
            </a:r>
          </a:p>
        </p:txBody>
      </p:sp>
      <p:sp>
        <p:nvSpPr>
          <p:cNvPr id="13" name="文本框_5"/>
          <p:cNvSpPr txBox="1"/>
          <p:nvPr/>
        </p:nvSpPr>
        <p:spPr>
          <a:xfrm>
            <a:off x="22280028" y="11592979"/>
            <a:ext cx="830984" cy="1112997"/>
          </a:xfrm>
          <a:prstGeom prst="rect">
            <a:avLst/>
          </a:prstGeom>
          <a:ln w="12700">
            <a:miter lim="400000"/>
          </a:ln>
        </p:spPr>
        <p:txBody>
          <a:bodyPr wrap="square" lIns="50800" tIns="50800" rIns="50800" bIns="50800">
            <a:spAutoFit/>
          </a:bodyPr>
          <a:lstStyle/>
          <a:p>
            <a:pPr algn="r" defTabSz="457200" latinLnBrk="1" hangingPunct="1">
              <a:lnSpc>
                <a:spcPct val="150000"/>
              </a:lnSpc>
              <a:spcBef>
                <a:spcPts val="0"/>
              </a:spcBef>
              <a:defRPr sz="1800">
                <a:solidFill>
                  <a:srgbClr val="FFFFFF"/>
                </a:solidFill>
                <a:latin typeface="Roboto" panose="02000000000000000000"/>
                <a:ea typeface="Roboto" panose="02000000000000000000"/>
                <a:cs typeface="Roboto" panose="02000000000000000000"/>
                <a:sym typeface="Roboto" panose="02000000000000000000"/>
              </a:defRPr>
            </a:pPr>
            <a:r>
              <a:rPr lang="en-US" altLang="zh-CN" sz="4800" i="1" dirty="0">
                <a:gradFill>
                  <a:gsLst>
                    <a:gs pos="20000">
                      <a:srgbClr val="39A0EC"/>
                    </a:gs>
                    <a:gs pos="80000">
                      <a:srgbClr val="235B8E"/>
                    </a:gs>
                  </a:gsLst>
                  <a:lin ang="27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rPr>
              <a:t>AI</a:t>
            </a:r>
            <a:endParaRPr lang="zh-CN" altLang="en-US" sz="4800" i="1" dirty="0">
              <a:gradFill>
                <a:gsLst>
                  <a:gs pos="20000">
                    <a:srgbClr val="39A0EC"/>
                  </a:gs>
                  <a:gs pos="80000">
                    <a:srgbClr val="235B8E"/>
                  </a:gs>
                </a:gsLst>
                <a:lin ang="27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6270" t="16427" b="16427"/>
          <a:stretch>
            <a:fillRect/>
          </a:stretch>
        </p:blipFill>
        <p:spPr>
          <a:xfrm>
            <a:off x="1516496" y="4027923"/>
            <a:ext cx="16054400" cy="1150097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6400" y="730251"/>
            <a:ext cx="18074640" cy="1728469"/>
          </a:xfrm>
        </p:spPr>
        <p:txBody>
          <a:bodyPr/>
          <a:lstStyle/>
          <a:p>
            <a:r>
              <a:rPr lang="zh-CN" altLang="en-US" dirty="0">
                <a:solidFill>
                  <a:schemeClr val="accent5">
                    <a:lumMod val="20000"/>
                    <a:lumOff val="80000"/>
                  </a:schemeClr>
                </a:solidFill>
              </a:rPr>
              <a:t>流程图</a:t>
            </a:r>
          </a:p>
        </p:txBody>
      </p:sp>
      <p:sp>
        <p:nvSpPr>
          <p:cNvPr id="3" name="内容占位符 2"/>
          <p:cNvSpPr>
            <a:spLocks noGrp="1"/>
          </p:cNvSpPr>
          <p:nvPr>
            <p:ph idx="1"/>
          </p:nvPr>
        </p:nvSpPr>
        <p:spPr/>
        <p:txBody>
          <a:bodyPr/>
          <a:lstStyle/>
          <a:p>
            <a:endParaRPr lang="zh-CN" altLang="en-US" dirty="0"/>
          </a:p>
        </p:txBody>
      </p:sp>
      <p:pic>
        <p:nvPicPr>
          <p:cNvPr id="4" name="图片 3" descr="I9%U%UVF91KX}5VO@QH8%1D"/>
          <p:cNvPicPr>
            <a:picLocks noChangeAspect="1"/>
          </p:cNvPicPr>
          <p:nvPr/>
        </p:nvPicPr>
        <p:blipFill>
          <a:blip r:embed="rId2"/>
          <a:stretch>
            <a:fillRect/>
          </a:stretch>
        </p:blipFill>
        <p:spPr>
          <a:xfrm>
            <a:off x="115887" y="2027237"/>
            <a:ext cx="24152225" cy="105759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EE975-7561-4EBB-9CCC-F7170781834C}"/>
              </a:ext>
            </a:extLst>
          </p:cNvPr>
          <p:cNvSpPr>
            <a:spLocks noGrp="1"/>
          </p:cNvSpPr>
          <p:nvPr>
            <p:ph type="title"/>
          </p:nvPr>
        </p:nvSpPr>
        <p:spPr/>
        <p:txBody>
          <a:bodyPr/>
          <a:lstStyle/>
          <a:p>
            <a:r>
              <a:rPr lang="zh-CN" altLang="en-US" dirty="0">
                <a:solidFill>
                  <a:schemeClr val="accent5">
                    <a:lumMod val="20000"/>
                    <a:lumOff val="80000"/>
                  </a:schemeClr>
                </a:solidFill>
              </a:rPr>
              <a:t>简介</a:t>
            </a:r>
          </a:p>
        </p:txBody>
      </p:sp>
      <p:sp>
        <p:nvSpPr>
          <p:cNvPr id="3" name="内容占位符 2">
            <a:extLst>
              <a:ext uri="{FF2B5EF4-FFF2-40B4-BE49-F238E27FC236}">
                <a16:creationId xmlns:a16="http://schemas.microsoft.com/office/drawing/2014/main" id="{D229C1FD-E43E-419A-B727-633701D84EFD}"/>
              </a:ext>
            </a:extLst>
          </p:cNvPr>
          <p:cNvSpPr>
            <a:spLocks noGrp="1"/>
          </p:cNvSpPr>
          <p:nvPr>
            <p:ph idx="1"/>
          </p:nvPr>
        </p:nvSpPr>
        <p:spPr/>
        <p:txBody>
          <a:bodyPr/>
          <a:lstStyle/>
          <a:p>
            <a:r>
              <a:rPr lang="zh-CN" altLang="en-US" dirty="0">
                <a:solidFill>
                  <a:schemeClr val="accent5">
                    <a:lumMod val="20000"/>
                    <a:lumOff val="80000"/>
                  </a:schemeClr>
                </a:solidFill>
              </a:rPr>
              <a:t>当代大学生都会有更新过的物品在闲置，如何处理这些物品也成为了人们日常关注的问题。有人会拿到当地的二手交易市场去交易，有人会因离二手市场较远或二手物品不易搬运而把它当废品卖掉甚至扔掉。这不仅不利于环保，还浪费了社会资源。而本项日的诞生就使得二手交易不再局限于一定要去二手交易市场实行交易。本项目旨在足不出户就可以买卖二手，极大的方便了学生。</a:t>
            </a: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spTree>
    <p:extLst>
      <p:ext uri="{BB962C8B-B14F-4D97-AF65-F5344CB8AC3E}">
        <p14:creationId xmlns:p14="http://schemas.microsoft.com/office/powerpoint/2010/main" val="3013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3131" y="7959434"/>
            <a:ext cx="8702594" cy="2377536"/>
          </a:xfrm>
          <a:prstGeom prst="rect">
            <a:avLst/>
          </a:prstGeom>
          <a:effectLst>
            <a:softEdge rad="609600"/>
          </a:effectLst>
        </p:spPr>
      </p:pic>
      <p:sp>
        <p:nvSpPr>
          <p:cNvPr id="12" name="文本框 11"/>
          <p:cNvSpPr txBox="1"/>
          <p:nvPr/>
        </p:nvSpPr>
        <p:spPr>
          <a:xfrm>
            <a:off x="7126941" y="6204398"/>
            <a:ext cx="14671070" cy="2207260"/>
          </a:xfrm>
          <a:prstGeom prst="rect">
            <a:avLst/>
          </a:prstGeom>
          <a:noFill/>
        </p:spPr>
        <p:txBody>
          <a:bodyPr wrap="square" rtlCol="0">
            <a:spAutoFit/>
          </a:bodyPr>
          <a:lstStyle/>
          <a:p>
            <a:pPr algn="r">
              <a:lnSpc>
                <a:spcPct val="110000"/>
              </a:lnSpc>
            </a:pPr>
            <a:r>
              <a:rPr lang="zh-CN" altLang="en-US" sz="12500" i="1" dirty="0">
                <a:solidFill>
                  <a:schemeClr val="bg1"/>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详情演示</a:t>
            </a:r>
          </a:p>
        </p:txBody>
      </p:sp>
      <p:sp>
        <p:nvSpPr>
          <p:cNvPr id="28" name="椭圆 27"/>
          <p:cNvSpPr/>
          <p:nvPr/>
        </p:nvSpPr>
        <p:spPr>
          <a:xfrm>
            <a:off x="7698658" y="-2389239"/>
            <a:ext cx="1385623" cy="1385623"/>
          </a:xfrm>
          <a:prstGeom prst="ellipse">
            <a:avLst/>
          </a:prstGeom>
          <a:solidFill>
            <a:srgbClr val="235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543696" y="-2389239"/>
            <a:ext cx="1385623" cy="1385623"/>
          </a:xfrm>
          <a:prstGeom prst="ellipse">
            <a:avLst/>
          </a:prstGeom>
          <a:solidFill>
            <a:srgbClr val="39A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388734" y="-2389239"/>
            <a:ext cx="1385623" cy="1385623"/>
          </a:xfrm>
          <a:prstGeom prst="ellipse">
            <a:avLst/>
          </a:prstGeom>
          <a:gradFill>
            <a:gsLst>
              <a:gs pos="20000">
                <a:srgbClr val="39A0EC"/>
              </a:gs>
              <a:gs pos="80000">
                <a:srgbClr val="235B8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027004" y="-3286"/>
            <a:ext cx="9774290" cy="7454348"/>
          </a:xfrm>
          <a:prstGeom prst="rect">
            <a:avLst/>
          </a:prstGeom>
          <a:noFill/>
        </p:spPr>
        <p:txBody>
          <a:bodyPr wrap="square">
            <a:spAutoFit/>
          </a:bodyPr>
          <a:lstStyle/>
          <a:p>
            <a:pPr algn="ctr">
              <a:lnSpc>
                <a:spcPct val="110000"/>
              </a:lnSpc>
            </a:pPr>
            <a:r>
              <a:rPr lang="en-US" altLang="zh-CN" sz="44800" i="1" dirty="0">
                <a:gradFill flip="none" rotWithShape="1">
                  <a:gsLst>
                    <a:gs pos="0">
                      <a:srgbClr val="235B8E">
                        <a:alpha val="30000"/>
                      </a:srgbClr>
                    </a:gs>
                    <a:gs pos="100000">
                      <a:srgbClr val="235B8E">
                        <a:alpha val="0"/>
                      </a:srgbClr>
                    </a:gs>
                  </a:gsLst>
                  <a:lin ang="5400000" scaled="1"/>
                  <a:tileRect/>
                </a:gra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02</a:t>
            </a:r>
          </a:p>
        </p:txBody>
      </p:sp>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6270" t="16427" b="16427"/>
          <a:stretch>
            <a:fillRect/>
          </a:stretch>
        </p:blipFill>
        <p:spPr>
          <a:xfrm>
            <a:off x="1958275" y="1107515"/>
            <a:ext cx="16054400" cy="11500970"/>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00160" y="730251"/>
            <a:ext cx="13807440" cy="1464309"/>
          </a:xfrm>
        </p:spPr>
        <p:txBody>
          <a:bodyPr/>
          <a:lstStyle/>
          <a:p>
            <a:r>
              <a:rPr lang="zh-CN" altLang="en-US" dirty="0">
                <a:solidFill>
                  <a:schemeClr val="accent5">
                    <a:lumMod val="20000"/>
                    <a:lumOff val="80000"/>
                  </a:schemeClr>
                </a:solidFill>
              </a:rPr>
              <a:t>登录界面</a:t>
            </a:r>
          </a:p>
        </p:txBody>
      </p:sp>
      <p:sp>
        <p:nvSpPr>
          <p:cNvPr id="3" name="内容占位符 2"/>
          <p:cNvSpPr>
            <a:spLocks noGrp="1"/>
          </p:cNvSpPr>
          <p:nvPr>
            <p:ph idx="1"/>
          </p:nvPr>
        </p:nvSpPr>
        <p:spPr>
          <a:xfrm>
            <a:off x="7904480" y="3651250"/>
            <a:ext cx="14803120" cy="8053070"/>
          </a:xfrm>
        </p:spPr>
        <p:txBody>
          <a:bodyPr/>
          <a:lstStyle/>
          <a:p>
            <a:r>
              <a:rPr lang="zh-CN" altLang="en-US" dirty="0">
                <a:solidFill>
                  <a:schemeClr val="accent5">
                    <a:lumMod val="20000"/>
                    <a:lumOff val="80000"/>
                  </a:schemeClr>
                </a:solidFill>
              </a:rPr>
              <a:t>打开</a:t>
            </a:r>
            <a:r>
              <a:rPr lang="en-US" altLang="zh-CN" dirty="0">
                <a:solidFill>
                  <a:schemeClr val="accent5">
                    <a:lumMod val="20000"/>
                    <a:lumOff val="80000"/>
                  </a:schemeClr>
                </a:solidFill>
              </a:rPr>
              <a:t>app</a:t>
            </a:r>
            <a:r>
              <a:rPr lang="zh-CN" altLang="en-US" dirty="0">
                <a:solidFill>
                  <a:schemeClr val="accent5">
                    <a:lumMod val="20000"/>
                    <a:lumOff val="80000"/>
                  </a:schemeClr>
                </a:solidFill>
              </a:rPr>
              <a:t>后，进入登陆界面，如果己注册用户，直接输入帐号密码进入。否则点击下角注册后登陆</a:t>
            </a:r>
            <a:br>
              <a:rPr lang="zh-CN" altLang="en-US" dirty="0">
                <a:solidFill>
                  <a:schemeClr val="accent5">
                    <a:lumMod val="20000"/>
                    <a:lumOff val="80000"/>
                  </a:schemeClr>
                </a:solidFill>
              </a:rPr>
            </a:br>
            <a:endParaRPr lang="zh-CN" altLang="en-US" dirty="0">
              <a:solidFill>
                <a:schemeClr val="accent5">
                  <a:lumMod val="20000"/>
                  <a:lumOff val="80000"/>
                </a:schemeClr>
              </a:solidFill>
            </a:endParaRPr>
          </a:p>
        </p:txBody>
      </p:sp>
      <p:pic>
        <p:nvPicPr>
          <p:cNvPr id="4" name="图片 3" descr="登陆"/>
          <p:cNvPicPr>
            <a:picLocks noChangeAspect="1"/>
          </p:cNvPicPr>
          <p:nvPr/>
        </p:nvPicPr>
        <p:blipFill>
          <a:blip r:embed="rId2"/>
          <a:stretch>
            <a:fillRect/>
          </a:stretch>
        </p:blipFill>
        <p:spPr>
          <a:xfrm>
            <a:off x="0" y="0"/>
            <a:ext cx="6172200" cy="13716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71360" y="4307840"/>
            <a:ext cx="10220960" cy="7900670"/>
          </a:xfrm>
        </p:spPr>
        <p:txBody>
          <a:bodyPr/>
          <a:lstStyle/>
          <a:p>
            <a:r>
              <a:rPr lang="zh-CN" altLang="en-US" dirty="0">
                <a:solidFill>
                  <a:schemeClr val="accent5">
                    <a:lumMod val="20000"/>
                    <a:lumOff val="80000"/>
                  </a:schemeClr>
                </a:solidFill>
              </a:rPr>
              <a:t>新用户进入注册页面，完善帐号信息后就可以进行登陆</a:t>
            </a:r>
          </a:p>
        </p:txBody>
      </p:sp>
      <p:pic>
        <p:nvPicPr>
          <p:cNvPr id="4" name="图片 3" descr="注册"/>
          <p:cNvPicPr>
            <a:picLocks noChangeAspect="1"/>
          </p:cNvPicPr>
          <p:nvPr/>
        </p:nvPicPr>
        <p:blipFill>
          <a:blip r:embed="rId2"/>
          <a:stretch>
            <a:fillRect/>
          </a:stretch>
        </p:blipFill>
        <p:spPr>
          <a:xfrm>
            <a:off x="0" y="0"/>
            <a:ext cx="6172200" cy="13716000"/>
          </a:xfrm>
          <a:prstGeom prst="rect">
            <a:avLst/>
          </a:prstGeom>
        </p:spPr>
      </p:pic>
      <p:pic>
        <p:nvPicPr>
          <p:cNvPr id="5" name="图片 4" descr="注册成功"/>
          <p:cNvPicPr>
            <a:picLocks noChangeAspect="1"/>
          </p:cNvPicPr>
          <p:nvPr/>
        </p:nvPicPr>
        <p:blipFill>
          <a:blip r:embed="rId3"/>
          <a:stretch>
            <a:fillRect/>
          </a:stretch>
        </p:blipFill>
        <p:spPr>
          <a:xfrm>
            <a:off x="18211800" y="0"/>
            <a:ext cx="6172200" cy="1371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46240" y="730251"/>
            <a:ext cx="7965440" cy="2012949"/>
          </a:xfrm>
        </p:spPr>
        <p:txBody>
          <a:bodyPr/>
          <a:lstStyle/>
          <a:p>
            <a:r>
              <a:rPr lang="zh-CN" altLang="en-US" dirty="0">
                <a:solidFill>
                  <a:schemeClr val="accent5">
                    <a:lumMod val="20000"/>
                    <a:lumOff val="80000"/>
                  </a:schemeClr>
                </a:solidFill>
              </a:rPr>
              <a:t>第三方登录</a:t>
            </a:r>
          </a:p>
        </p:txBody>
      </p:sp>
      <p:sp>
        <p:nvSpPr>
          <p:cNvPr id="3" name="内容占位符 2"/>
          <p:cNvSpPr>
            <a:spLocks noGrp="1"/>
          </p:cNvSpPr>
          <p:nvPr>
            <p:ph idx="1"/>
          </p:nvPr>
        </p:nvSpPr>
        <p:spPr>
          <a:xfrm>
            <a:off x="6990080" y="3495040"/>
            <a:ext cx="10241280" cy="8981440"/>
          </a:xfrm>
        </p:spPr>
        <p:txBody>
          <a:bodyPr/>
          <a:lstStyle/>
          <a:p>
            <a:r>
              <a:rPr lang="zh-CN" altLang="en-US" dirty="0">
                <a:solidFill>
                  <a:schemeClr val="accent5">
                    <a:lumMod val="20000"/>
                    <a:lumOff val="80000"/>
                  </a:schemeClr>
                </a:solidFill>
              </a:rPr>
              <a:t>通过用户的邮箱，发送验证码后，通过验证后登陆</a:t>
            </a:r>
          </a:p>
        </p:txBody>
      </p:sp>
      <p:pic>
        <p:nvPicPr>
          <p:cNvPr id="4" name="图片 3" descr="6E9014C45ED7E1E8150B02477630D57A"/>
          <p:cNvPicPr>
            <a:picLocks noChangeAspect="1"/>
          </p:cNvPicPr>
          <p:nvPr/>
        </p:nvPicPr>
        <p:blipFill>
          <a:blip r:embed="rId2"/>
          <a:stretch>
            <a:fillRect/>
          </a:stretch>
        </p:blipFill>
        <p:spPr>
          <a:xfrm>
            <a:off x="0" y="0"/>
            <a:ext cx="6172200" cy="13716000"/>
          </a:xfrm>
          <a:prstGeom prst="rect">
            <a:avLst/>
          </a:prstGeom>
        </p:spPr>
      </p:pic>
      <p:pic>
        <p:nvPicPr>
          <p:cNvPr id="5" name="图片 4" descr="23EB99BEDB3CEB736BE51751AC8A16A6"/>
          <p:cNvPicPr>
            <a:picLocks noChangeAspect="1"/>
          </p:cNvPicPr>
          <p:nvPr/>
        </p:nvPicPr>
        <p:blipFill>
          <a:blip r:embed="rId3"/>
          <a:stretch>
            <a:fillRect/>
          </a:stretch>
        </p:blipFill>
        <p:spPr>
          <a:xfrm>
            <a:off x="18211800" y="0"/>
            <a:ext cx="6172200" cy="13716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dcf217e3-9891-4ac7-9d73-ef95a42fd675&quot;,&quot;Name&quot;:&quot;自定义&quot;,&quot;Kind&quot;:&quot;Custom&quot;,&quot;OldGuidesSetting&quot;:{&quot;HeaderHeight&quot;:9.0,&quot;FooterHeight&quot;:0.0,&quot;SideMargin&quot;:5.0,&quot;TopMargin&quot;:0.0,&quot;BottomMargin&quot;:9.0,&quot;IntervalMargin&quot;:0.0}}"/>
  <p:tag name="COMMONDATA" val="eyJjb3VudCI6MSwiaGRpZCI6IjQ0MzQxNGUyM2ZlZmZlZjlmYWFlZjg4NmM5NDQyMGZjIiwidXNlckNvdW50Ijox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600,&quot;width&quot;:972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600,&quot;width&quot;:972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D94A4A">
              <a:alpha val="50000"/>
            </a:srgb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TotalTime>
  <Words>720</Words>
  <Application>Microsoft Office PowerPoint</Application>
  <PresentationFormat>自定义</PresentationFormat>
  <Paragraphs>74</Paragraphs>
  <Slides>35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Calibri Light</vt:lpstr>
      <vt:lpstr>Arial</vt:lpstr>
      <vt:lpstr>阿里巴巴普惠体 2.0 95 ExtraBold</vt:lpstr>
      <vt:lpstr>阿里巴巴普惠体 2.0 105 Heavy</vt:lpstr>
      <vt:lpstr>Calibri</vt:lpstr>
      <vt:lpstr>Office 主题​​</vt:lpstr>
      <vt:lpstr>PowerPoint 演示文稿</vt:lpstr>
      <vt:lpstr>PowerPoint 演示文稿</vt:lpstr>
      <vt:lpstr>PowerPoint 演示文稿</vt:lpstr>
      <vt:lpstr>流程图</vt:lpstr>
      <vt:lpstr>简介</vt:lpstr>
      <vt:lpstr>PowerPoint 演示文稿</vt:lpstr>
      <vt:lpstr>登录界面</vt:lpstr>
      <vt:lpstr>PowerPoint 演示文稿</vt:lpstr>
      <vt:lpstr>第三方登录</vt:lpstr>
      <vt:lpstr>详细功能</vt:lpstr>
      <vt:lpstr>首页</vt:lpstr>
      <vt:lpstr>发布闲置物品</vt:lpstr>
      <vt:lpstr>商品详情</vt:lpstr>
      <vt:lpstr>留言</vt:lpstr>
      <vt:lpstr>购买</vt:lpstr>
      <vt:lpstr>分类</vt:lpstr>
      <vt:lpstr>搜索</vt:lpstr>
      <vt:lpstr>省心卖</vt:lpstr>
      <vt:lpstr>我的</vt:lpstr>
      <vt:lpstr>更改密码</vt:lpstr>
      <vt:lpstr>我的发布 </vt:lpstr>
      <vt:lpstr>我的收藏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创建用户表和留言表</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zhiyu</dc:creator>
  <cp:lastModifiedBy>3270390548@qq.com</cp:lastModifiedBy>
  <cp:revision>237</cp:revision>
  <dcterms:created xsi:type="dcterms:W3CDTF">2021-01-29T02:30:00Z</dcterms:created>
  <dcterms:modified xsi:type="dcterms:W3CDTF">2022-04-27T08:34:10Z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A8A7A9EAD3C54F138B19D59A8BE5C12D</vt:lpwstr>
  </property>
  <property fmtid="{D5CDD505-2E9C-101B-9397-08002B2CF9AE}" pid="3" name="KSOProductBuildVer">
    <vt:lpwstr>2052-11.1.0.11636</vt:lpwstr>
  </property>
  <property fmtid="{D5CDD505-2E9C-101B-9397-08002B2CF9AE}" pid="4" name="KSOTemplateUUID">
    <vt:lpwstr>v1.0_mb_tI3XzewaUtliUcT8r0npJQ==</vt:lpwstr>
  </property>
</Properties>
</file>